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85" r:id="rId3"/>
    <p:sldId id="259" r:id="rId4"/>
    <p:sldId id="286" r:id="rId5"/>
    <p:sldId id="287" r:id="rId6"/>
    <p:sldId id="288" r:id="rId7"/>
    <p:sldId id="307" r:id="rId8"/>
    <p:sldId id="308" r:id="rId9"/>
    <p:sldId id="290" r:id="rId10"/>
    <p:sldId id="291" r:id="rId11"/>
    <p:sldId id="316" r:id="rId12"/>
    <p:sldId id="293" r:id="rId13"/>
    <p:sldId id="292" r:id="rId14"/>
    <p:sldId id="294" r:id="rId15"/>
    <p:sldId id="333" r:id="rId16"/>
    <p:sldId id="295" r:id="rId17"/>
    <p:sldId id="296" r:id="rId18"/>
    <p:sldId id="297" r:id="rId19"/>
    <p:sldId id="298" r:id="rId20"/>
    <p:sldId id="299" r:id="rId21"/>
    <p:sldId id="300" r:id="rId22"/>
    <p:sldId id="301" r:id="rId23"/>
    <p:sldId id="302" r:id="rId24"/>
    <p:sldId id="303" r:id="rId25"/>
    <p:sldId id="304" r:id="rId26"/>
    <p:sldId id="305" r:id="rId27"/>
    <p:sldId id="280" r:id="rId28"/>
    <p:sldId id="279" r:id="rId29"/>
    <p:sldId id="282" r:id="rId30"/>
    <p:sldId id="283" r:id="rId31"/>
    <p:sldId id="324" r:id="rId32"/>
    <p:sldId id="317" r:id="rId33"/>
    <p:sldId id="325" r:id="rId34"/>
    <p:sldId id="319" r:id="rId35"/>
    <p:sldId id="327" r:id="rId36"/>
    <p:sldId id="328" r:id="rId37"/>
    <p:sldId id="322" r:id="rId38"/>
    <p:sldId id="329" r:id="rId39"/>
    <p:sldId id="330" r:id="rId40"/>
    <p:sldId id="332" r:id="rId41"/>
    <p:sldId id="331" r:id="rId42"/>
    <p:sldId id="25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381" autoAdjust="0"/>
  </p:normalViewPr>
  <p:slideViewPr>
    <p:cSldViewPr>
      <p:cViewPr>
        <p:scale>
          <a:sx n="87" d="100"/>
          <a:sy n="87" d="100"/>
        </p:scale>
        <p:origin x="-2304" y="-624"/>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30"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328BB4F-AE6A-4A76-87B0-987C4A805E68}" type="datetimeFigureOut">
              <a:rPr lang="en-US"/>
              <a:pPr>
                <a:defRPr/>
              </a:pPr>
              <a:t>10/31/2018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ED3E2B3-4121-452D-85C8-607236EB4F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26C2B01-2674-44F5-B33C-C6235729C06C}" type="datetimeFigureOut">
              <a:rPr lang="en-US"/>
              <a:pPr>
                <a:defRPr/>
              </a:pPr>
              <a:t>10/31/2018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4FEF867-D21B-4F6D-A89A-1901C2C8AD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13AB20-99CE-4CB5-BAEF-924B89BA5FC2}" type="slidenum">
              <a:rPr lang="en-US" altLang="en-US" smtClean="0">
                <a:latin typeface="Arial" pitchFamily="34" charset="0"/>
                <a:cs typeface="Arial" pitchFamily="34" charset="0"/>
              </a:rPr>
              <a:pPr/>
              <a:t>3</a:t>
            </a:fld>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en-US"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EF2C1A-A423-4E37-B4A9-D717D33838D5}" type="slidenum">
              <a:rPr lang="en-US" altLang="en-US" smtClean="0">
                <a:latin typeface="Arial" pitchFamily="34" charset="0"/>
                <a:cs typeface="Arial" pitchFamily="34" charset="0"/>
              </a:rPr>
              <a:pPr/>
              <a:t>25</a:t>
            </a:fld>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CADD9-6B7D-4EAA-A0FB-744708865E4C}" type="slidenum">
              <a:rPr lang="en-US" altLang="en-US" smtClean="0">
                <a:latin typeface="Arial" pitchFamily="34" charset="0"/>
                <a:cs typeface="Arial" pitchFamily="34" charset="0"/>
              </a:rPr>
              <a:pPr/>
              <a:t>26</a:t>
            </a:fld>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ar-EG" altLang="ar-EG" smtClean="0">
              <a:latin typeface="Arial" pitchFamily="34" charset="0"/>
            </a:endParaRPr>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B14F12-FFA2-4DDE-A7EC-99BB3FDB84DF}" type="slidenum">
              <a:rPr lang="en-US" altLang="ar-EG" smtClean="0">
                <a:latin typeface="Arial" pitchFamily="34" charset="0"/>
                <a:cs typeface="Arial" pitchFamily="34" charset="0"/>
              </a:rPr>
              <a:pPr/>
              <a:t>9</a:t>
            </a:fld>
            <a:endParaRPr lang="en-US" altLang="ar-EG"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ar-EG" altLang="ar-EG" smtClean="0">
              <a:latin typeface="Arial" pitchFamily="34" charset="0"/>
            </a:endParaRPr>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BC5ED3-C1D1-401C-9ADA-C9026B4DDF58}" type="slidenum">
              <a:rPr lang="en-US" altLang="ar-EG" smtClean="0">
                <a:latin typeface="Arial" pitchFamily="34" charset="0"/>
                <a:cs typeface="Arial" pitchFamily="34" charset="0"/>
              </a:rPr>
              <a:pPr/>
              <a:t>10</a:t>
            </a:fld>
            <a:endParaRPr lang="en-US" altLang="ar-EG"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xfrm>
            <a:off x="685800" y="4343400"/>
            <a:ext cx="5486400" cy="184150"/>
          </a:xfrm>
          <a:noFill/>
        </p:spPr>
        <p:txBody>
          <a:bodyPr wrap="square" lIns="0" tIns="0" rIns="0" bIns="0" numCol="1" anchor="t" anchorCtr="0" compatLnSpc="1">
            <a:prstTxWarp prst="textNoShape">
              <a:avLst/>
            </a:prstTxWarp>
            <a:spAutoFit/>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xfrm>
            <a:off x="685800" y="4343400"/>
            <a:ext cx="5486400" cy="184150"/>
          </a:xfrm>
          <a:noFill/>
        </p:spPr>
        <p:txBody>
          <a:bodyPr wrap="square" lIns="0" tIns="0" rIns="0" bIns="0" numCol="1" anchor="t" anchorCtr="0" compatLnSpc="1">
            <a:prstTxWarp prst="textNoShape">
              <a:avLst/>
            </a:prstTxWarp>
            <a:spAutoFit/>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xfrm>
            <a:off x="685800" y="4343400"/>
            <a:ext cx="5486400" cy="184150"/>
          </a:xfrm>
          <a:noFill/>
        </p:spPr>
        <p:txBody>
          <a:bodyPr wrap="square" lIns="0" tIns="0" rIns="0" bIns="0" numCol="1" anchor="t" anchorCtr="0" compatLnSpc="1">
            <a:prstTxWarp prst="textNoShape">
              <a:avLst/>
            </a:prstTxWarp>
            <a:spAutoFit/>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latin typeface="Arial" pitchFamily="34" charset="0"/>
              <a:cs typeface="Arial" pitchFamily="34" charset="0"/>
            </a:endParaRPr>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6E08ED-928C-4665-AA85-DE9DDC78B875}" type="slidenum">
              <a:rPr lang="ar-SA" altLang="en-US" smtClean="0">
                <a:latin typeface="Arial" pitchFamily="34" charset="0"/>
                <a:cs typeface="Arial" pitchFamily="34" charset="0"/>
              </a:rPr>
              <a:pPr/>
              <a:t>18</a:t>
            </a:fld>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latin typeface="Arial" pitchFamily="34" charset="0"/>
              <a:cs typeface="Arial" pitchFamily="34" charset="0"/>
            </a:endParaRPr>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3B5207-0CE0-4548-9CA6-BF8883787AC1}" type="slidenum">
              <a:rPr lang="ar-SA" altLang="en-US" smtClean="0">
                <a:latin typeface="Arial" pitchFamily="34" charset="0"/>
                <a:cs typeface="Arial" pitchFamily="34" charset="0"/>
              </a:rPr>
              <a:pPr/>
              <a:t>19</a:t>
            </a:fld>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0E6F9B-846E-4516-985E-8394C136986C}" type="slidenum">
              <a:rPr lang="en-US" altLang="en-US" smtClean="0">
                <a:latin typeface="Arial" pitchFamily="34" charset="0"/>
                <a:cs typeface="Arial" pitchFamily="34" charset="0"/>
              </a:rPr>
              <a:pPr/>
              <a:t>22</a:t>
            </a:fld>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7C193D-F269-41D6-B5FD-0588BC1A4B4B}" type="datetimeFigureOut">
              <a:rPr lang="en-US"/>
              <a:pPr>
                <a:defRPr/>
              </a:pPr>
              <a:t>10/31/2018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A2329-D7FF-43D8-977B-598D7912BA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C2F5E-DD8B-4D64-8D16-B9511296D0CF}" type="datetimeFigureOut">
              <a:rPr lang="en-US"/>
              <a:pPr>
                <a:defRPr/>
              </a:pPr>
              <a:t>10/31/2018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804ACA-9C66-4C80-81DF-7DAA394A7B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B863CF-8D57-494B-A519-1AF6E7E7C61B}" type="datetimeFigureOut">
              <a:rPr lang="en-US"/>
              <a:pPr>
                <a:defRPr/>
              </a:pPr>
              <a:t>10/31/2018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73E025-FDDF-46A2-B6B1-5754EC0FB6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19EC2D-36DC-4CEC-A7D9-727DDD73F4B6}" type="datetimeFigureOut">
              <a:rPr lang="en-US"/>
              <a:pPr>
                <a:defRPr/>
              </a:pPr>
              <a:t>10/31/2018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C12C67-659D-401A-B103-EC20134CA0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ar-TN"/>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grpSp>
      <p:pic>
        <p:nvPicPr>
          <p:cNvPr id="37" name="Picture 41" descr="1شعار الهيئة"/>
          <p:cNvPicPr>
            <a:picLocks noChangeAspect="1" noChangeArrowheads="1"/>
          </p:cNvPicPr>
          <p:nvPr/>
        </p:nvPicPr>
        <p:blipFill>
          <a:blip r:embed="rId2">
            <a:lum bright="70000" contrast="-70000"/>
          </a:blip>
          <a:srcRect/>
          <a:stretch>
            <a:fillRect/>
          </a:stretch>
        </p:blipFill>
        <p:spPr bwMode="auto">
          <a:xfrm>
            <a:off x="533400" y="1676400"/>
            <a:ext cx="8382000" cy="4495800"/>
          </a:xfrm>
          <a:prstGeom prst="rect">
            <a:avLst/>
          </a:prstGeom>
          <a:noFill/>
          <a:ln w="9525">
            <a:noFill/>
            <a:miter lim="800000"/>
            <a:headEnd/>
            <a:tailEnd/>
          </a:ln>
        </p:spPr>
      </p:pic>
      <p:sp>
        <p:nvSpPr>
          <p:cNvPr id="38" name="Rectangle 43"/>
          <p:cNvSpPr>
            <a:spLocks noChangeArrowheads="1"/>
          </p:cNvSpPr>
          <p:nvPr/>
        </p:nvSpPr>
        <p:spPr bwMode="auto">
          <a:xfrm>
            <a:off x="3933825" y="28003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grpSp>
        <p:nvGrpSpPr>
          <p:cNvPr id="39" name="Group 45"/>
          <p:cNvGrpSpPr>
            <a:grpSpLocks/>
          </p:cNvGrpSpPr>
          <p:nvPr userDrawn="1"/>
        </p:nvGrpSpPr>
        <p:grpSpPr bwMode="auto">
          <a:xfrm>
            <a:off x="7280275" y="76200"/>
            <a:ext cx="1844675" cy="1676400"/>
            <a:chOff x="4622" y="6498"/>
            <a:chExt cx="3402" cy="3402"/>
          </a:xfrm>
        </p:grpSpPr>
        <p:pic>
          <p:nvPicPr>
            <p:cNvPr id="40" name="Picture 46"/>
            <p:cNvPicPr preferRelativeResize="0">
              <a:picLocks noChangeAspect="1" noChangeArrowheads="1"/>
            </p:cNvPicPr>
            <p:nvPr userDrawn="1"/>
          </p:nvPicPr>
          <p:blipFill>
            <a:blip r:embed="rId3"/>
            <a:srcRect/>
            <a:stretch>
              <a:fillRect/>
            </a:stretch>
          </p:blipFill>
          <p:spPr bwMode="auto">
            <a:xfrm>
              <a:off x="4622" y="6498"/>
              <a:ext cx="3402" cy="3402"/>
            </a:xfrm>
            <a:prstGeom prst="rect">
              <a:avLst/>
            </a:prstGeom>
            <a:solidFill>
              <a:srgbClr val="339966"/>
            </a:solidFill>
            <a:ln w="9525">
              <a:noFill/>
              <a:miter lim="800000"/>
              <a:headEnd/>
              <a:tailEnd/>
            </a:ln>
          </p:spPr>
        </p:pic>
        <p:sp>
          <p:nvSpPr>
            <p:cNvPr id="41" name="Oval 47"/>
            <p:cNvSpPr>
              <a:spLocks noChangeAspect="1" noChangeArrowheads="1"/>
            </p:cNvSpPr>
            <p:nvPr userDrawn="1"/>
          </p:nvSpPr>
          <p:spPr bwMode="auto">
            <a:xfrm>
              <a:off x="5149" y="6926"/>
              <a:ext cx="2503" cy="2361"/>
            </a:xfrm>
            <a:prstGeom prst="ellipse">
              <a:avLst/>
            </a:prstGeom>
            <a:noFill/>
            <a:ln w="19050">
              <a:solidFill>
                <a:srgbClr val="009A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defRPr/>
              </a:pPr>
              <a:endParaRPr lang="en-US" altLang="en-US" smtClean="0"/>
            </a:p>
          </p:txBody>
        </p:sp>
        <p:sp>
          <p:nvSpPr>
            <p:cNvPr id="42" name="WordArt 48"/>
            <p:cNvSpPr>
              <a:spLocks noChangeAspect="1" noChangeArrowheads="1" noChangeShapeType="1" noTextEdit="1"/>
            </p:cNvSpPr>
            <p:nvPr userDrawn="1"/>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43" name="WordArt 49"/>
            <p:cNvSpPr>
              <a:spLocks noChangeAspect="1" noChangeArrowheads="1" noChangeShapeType="1" noTextEdit="1"/>
            </p:cNvSpPr>
            <p:nvPr userDrawn="1"/>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44" name="Picture 50"/>
            <p:cNvPicPr preferRelativeResize="0">
              <a:picLocks noChangeAspect="1" noChangeArrowheads="1"/>
            </p:cNvPicPr>
            <p:nvPr userDrawn="1"/>
          </p:nvPicPr>
          <p:blipFill>
            <a:blip r:embed="rId4"/>
            <a:srcRect/>
            <a:stretch>
              <a:fillRect/>
            </a:stretch>
          </p:blipFill>
          <p:spPr bwMode="auto">
            <a:xfrm>
              <a:off x="5886" y="7434"/>
              <a:ext cx="1119" cy="1460"/>
            </a:xfrm>
            <a:prstGeom prst="rect">
              <a:avLst/>
            </a:prstGeom>
            <a:noFill/>
            <a:ln w="9525">
              <a:noFill/>
              <a:miter lim="800000"/>
              <a:headEnd/>
              <a:tailEnd/>
            </a:ln>
          </p:spPr>
        </p:pic>
      </p:grpSp>
      <p:pic>
        <p:nvPicPr>
          <p:cNvPr id="45" name="Picture 51"/>
          <p:cNvPicPr>
            <a:picLocks noChangeAspect="1" noChangeArrowheads="1"/>
          </p:cNvPicPr>
          <p:nvPr userDrawn="1"/>
        </p:nvPicPr>
        <p:blipFill>
          <a:blip r:embed="rId5"/>
          <a:srcRect/>
          <a:stretch>
            <a:fillRect/>
          </a:stretch>
        </p:blipFill>
        <p:spPr bwMode="auto">
          <a:xfrm>
            <a:off x="0" y="76200"/>
            <a:ext cx="2057400" cy="1981200"/>
          </a:xfrm>
          <a:prstGeom prst="rect">
            <a:avLst/>
          </a:prstGeom>
          <a:noFill/>
          <a:ln w="9525">
            <a:noFill/>
            <a:miter lim="800000"/>
            <a:headEnd/>
            <a:tailEnd/>
          </a:ln>
        </p:spPr>
      </p:pic>
      <p:sp>
        <p:nvSpPr>
          <p:cNvPr id="2600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dirty="0"/>
              <a:t>Click to edit Master title style</a:t>
            </a:r>
          </a:p>
        </p:txBody>
      </p:sp>
      <p:sp>
        <p:nvSpPr>
          <p:cNvPr id="260100" name="Rectangle 4"/>
          <p:cNvSpPr>
            <a:spLocks noGrp="1" noChangeArrowheads="1"/>
          </p:cNvSpPr>
          <p:nvPr>
            <p:ph type="subTitle" idx="1"/>
          </p:nvPr>
        </p:nvSpPr>
        <p:spPr>
          <a:xfrm>
            <a:off x="849313" y="3049588"/>
            <a:ext cx="6248400" cy="2362200"/>
          </a:xfrm>
        </p:spPr>
        <p:txBody>
          <a:bodyPr/>
          <a:lstStyle>
            <a:lvl1pPr marL="0" indent="0">
              <a:buFont typeface="Wingdings" pitchFamily="2" charset="2"/>
              <a:buNone/>
              <a:defRPr sz="3200"/>
            </a:lvl1pPr>
          </a:lstStyle>
          <a:p>
            <a:r>
              <a:rPr lang="en-US" altLang="en-US"/>
              <a:t>Click to edit Master subtitle style</a:t>
            </a:r>
          </a:p>
        </p:txBody>
      </p:sp>
      <p:sp>
        <p:nvSpPr>
          <p:cNvPr id="46" name="Rectangle 5"/>
          <p:cNvSpPr>
            <a:spLocks noGrp="1" noChangeArrowheads="1"/>
          </p:cNvSpPr>
          <p:nvPr>
            <p:ph type="dt" sz="half" idx="10"/>
          </p:nvPr>
        </p:nvSpPr>
        <p:spPr bwMode="auto">
          <a:xfrm>
            <a:off x="533400" y="6400800"/>
            <a:ext cx="2133600" cy="304800"/>
          </a:xfrm>
          <a:ln>
            <a:miter lim="800000"/>
            <a:headEnd/>
            <a:tailEnd/>
          </a:ln>
        </p:spPr>
        <p:txBody>
          <a:bodyPr wrap="square" numCol="1" anchor="t" anchorCtr="0" compatLnSpc="1">
            <a:prstTxWarp prst="textNoShape">
              <a:avLst/>
            </a:prstTxWarp>
          </a:bodyPr>
          <a:lstStyle>
            <a:lvl1pPr algn="ctr" rtl="0">
              <a:defRPr sz="1200">
                <a:latin typeface="Arial" pitchFamily="34" charset="0"/>
                <a:cs typeface="Arial" pitchFamily="34" charset="0"/>
              </a:defRPr>
            </a:lvl1pPr>
          </a:lstStyle>
          <a:p>
            <a:pPr>
              <a:defRPr/>
            </a:pPr>
            <a:endParaRPr lang="en-US" altLang="en-US"/>
          </a:p>
        </p:txBody>
      </p:sp>
      <p:sp>
        <p:nvSpPr>
          <p:cNvPr id="47" name="Rectangle 6"/>
          <p:cNvSpPr>
            <a:spLocks noGrp="1" noChangeArrowheads="1"/>
          </p:cNvSpPr>
          <p:nvPr>
            <p:ph type="ftr" sz="quarter" idx="11"/>
          </p:nvPr>
        </p:nvSpPr>
        <p:spPr>
          <a:xfrm>
            <a:off x="2971800" y="6400800"/>
            <a:ext cx="3962400" cy="304800"/>
          </a:xfrm>
        </p:spPr>
        <p:txBody>
          <a:bodyPr/>
          <a:lstStyle>
            <a:lvl1pPr>
              <a:defRPr sz="1200"/>
            </a:lvl1pPr>
          </a:lstStyle>
          <a:p>
            <a:pPr>
              <a:defRPr/>
            </a:pPr>
            <a:r>
              <a:rPr lang="ar-SA" altLang="en-US"/>
              <a:t>ندوة التطبيقات السلمية للطاقة الذرية(نظرة خاصة على قطاع الكهرباء) القاهرة 23-24/01/2008 </a:t>
            </a:r>
            <a:endParaRPr lang="en-US" altLang="en-US"/>
          </a:p>
        </p:txBody>
      </p:sp>
      <p:sp>
        <p:nvSpPr>
          <p:cNvPr id="48" name="Rectangle 7"/>
          <p:cNvSpPr>
            <a:spLocks noGrp="1" noChangeArrowheads="1"/>
          </p:cNvSpPr>
          <p:nvPr>
            <p:ph type="sldNum" sz="quarter" idx="12"/>
          </p:nvPr>
        </p:nvSpPr>
        <p:spPr/>
        <p:txBody>
          <a:bodyPr/>
          <a:lstStyle>
            <a:lvl1pPr>
              <a:defRPr/>
            </a:lvl1pPr>
          </a:lstStyle>
          <a:p>
            <a:pPr>
              <a:defRPr/>
            </a:pPr>
            <a:fld id="{9C92ECE1-08BC-4AC1-BFCA-9C2EC5EEF995}"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EFCFAB-3D0E-41B3-97CE-3E2EA368461D}" type="datetimeFigureOut">
              <a:rPr lang="en-US"/>
              <a:pPr>
                <a:defRPr/>
              </a:pPr>
              <a:t>10/31/2018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63B7B-209C-4304-B6F4-34885F3DEE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8D513E-26FB-4B50-AF03-9817F970DD4D}" type="datetimeFigureOut">
              <a:rPr lang="en-US"/>
              <a:pPr>
                <a:defRPr/>
              </a:pPr>
              <a:t>10/31/2018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6C136-BB68-49A3-AAD6-7E7DAC0093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5DF930-7F34-4152-94C9-717B05AB1189}" type="datetimeFigureOut">
              <a:rPr lang="en-US"/>
              <a:pPr>
                <a:defRPr/>
              </a:pPr>
              <a:t>10/31/2018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26410D-C4F7-4491-81A7-AB2FF83721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1A63BE-14A2-4B34-988F-7A9B9E4BBD5F}" type="datetimeFigureOut">
              <a:rPr lang="en-US"/>
              <a:pPr>
                <a:defRPr/>
              </a:pPr>
              <a:t>10/31/2018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0ABC7F-E443-4C8A-BA1B-02A53456AC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E98237-8357-4934-8006-90033A095C5C}" type="datetimeFigureOut">
              <a:rPr lang="en-US"/>
              <a:pPr>
                <a:defRPr/>
              </a:pPr>
              <a:t>10/31/2018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597592-0C34-4B74-9DE0-1BC1B9A40A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B03633-5F0D-47CE-95C9-84E2975E79A3}" type="datetimeFigureOut">
              <a:rPr lang="en-US"/>
              <a:pPr>
                <a:defRPr/>
              </a:pPr>
              <a:t>10/31/2018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8FE98F-7B3D-43F3-A1D8-F4BBCD0382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190F7E-3734-47D9-912E-605367572917}" type="datetimeFigureOut">
              <a:rPr lang="en-US"/>
              <a:pPr>
                <a:defRPr/>
              </a:pPr>
              <a:t>10/31/2018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2CB4A2-5507-428C-A567-6A85778475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C61574C4-4AD1-4C25-8EA9-9D7861A8F5DF}" type="datetimeFigureOut">
              <a:rPr lang="en-US"/>
              <a:pPr>
                <a:defRPr/>
              </a:pPr>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28DCE1D3-CA50-4B06-B6FA-F5A5556CF3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122238"/>
            <a:ext cx="7543800" cy="1096962"/>
          </a:xfrm>
        </p:spPr>
        <p:txBody>
          <a:bodyPr/>
          <a:lstStyle/>
          <a:p>
            <a:pPr eaLnBrk="1" hangingPunct="1"/>
            <a:r>
              <a:rPr lang="ar-LY" altLang="ar-EG" sz="3200" smtClean="0"/>
              <a:t>مفاعلات الأبحاث في الدول العربية</a:t>
            </a:r>
            <a:endParaRPr lang="en-US" altLang="ar-EG" sz="3200" smtClean="0"/>
          </a:p>
        </p:txBody>
      </p:sp>
      <p:sp>
        <p:nvSpPr>
          <p:cNvPr id="3" name="Espace réservé du contenu 2"/>
          <p:cNvSpPr>
            <a:spLocks noGrp="1"/>
          </p:cNvSpPr>
          <p:nvPr>
            <p:ph idx="1"/>
          </p:nvPr>
        </p:nvSpPr>
        <p:spPr>
          <a:xfrm>
            <a:off x="381000" y="1447800"/>
            <a:ext cx="8305800" cy="4683125"/>
          </a:xfrm>
        </p:spPr>
        <p:txBody>
          <a:bodyPr>
            <a:normAutofit fontScale="92500"/>
          </a:bodyPr>
          <a:lstStyle/>
          <a:p>
            <a:pPr marL="0" indent="0" algn="justLow" rtl="1" eaLnBrk="1" hangingPunct="1">
              <a:spcBef>
                <a:spcPts val="1200"/>
              </a:spcBef>
              <a:buFont typeface="Arial" charset="0"/>
              <a:buChar char="•"/>
              <a:defRPr/>
            </a:pPr>
            <a:r>
              <a:rPr lang="en-US" sz="2000" dirty="0" smtClean="0">
                <a:solidFill>
                  <a:srgbClr val="FF0000"/>
                </a:solidFill>
              </a:rPr>
              <a:t> </a:t>
            </a:r>
            <a:r>
              <a:rPr lang="ar-LY" sz="2000" b="1" dirty="0" smtClean="0">
                <a:solidFill>
                  <a:srgbClr val="FF0000"/>
                </a:solidFill>
              </a:rPr>
              <a:t>مصر:</a:t>
            </a:r>
            <a:r>
              <a:rPr lang="ar-LY" sz="2000" dirty="0" smtClean="0">
                <a:solidFill>
                  <a:srgbClr val="FF0000"/>
                </a:solidFill>
              </a:rPr>
              <a:t> </a:t>
            </a:r>
            <a:r>
              <a:rPr lang="ar-LY" sz="2400" b="1" dirty="0" smtClean="0"/>
              <a:t>مفاعل أبحاث روسي بقدرة 2 ميجا وات وآخر أرجنتيني بقدرة 22 ميجا وات في انشاص</a:t>
            </a:r>
          </a:p>
          <a:p>
            <a:pPr marL="0" indent="0" algn="justLow" rtl="1" eaLnBrk="1" hangingPunct="1">
              <a:spcBef>
                <a:spcPts val="1200"/>
              </a:spcBef>
              <a:buFont typeface="Arial" charset="0"/>
              <a:buChar char="•"/>
              <a:defRPr/>
            </a:pPr>
            <a:r>
              <a:rPr lang="ar-LY" sz="2400" b="1" dirty="0" smtClean="0">
                <a:solidFill>
                  <a:srgbClr val="FF0000"/>
                </a:solidFill>
              </a:rPr>
              <a:t> الجزائر: </a:t>
            </a:r>
            <a:r>
              <a:rPr lang="ar-LY" sz="2400" b="1" dirty="0" smtClean="0"/>
              <a:t>مفاعل ابحاث أرجنتيني بقدرة 1 ميجا وات في درارية وآخر صيني  بقدرة 15 ميجا وات في عين أوسارة.</a:t>
            </a:r>
          </a:p>
          <a:p>
            <a:pPr marL="0" indent="0" algn="justLow" rtl="1" eaLnBrk="1" hangingPunct="1">
              <a:spcBef>
                <a:spcPts val="1200"/>
              </a:spcBef>
              <a:buFont typeface="Arial" charset="0"/>
              <a:buChar char="•"/>
              <a:defRPr/>
            </a:pPr>
            <a:r>
              <a:rPr lang="ar-LY" sz="2400" b="1" dirty="0" smtClean="0">
                <a:solidFill>
                  <a:srgbClr val="00B050"/>
                </a:solidFill>
              </a:rPr>
              <a:t> </a:t>
            </a:r>
            <a:r>
              <a:rPr lang="ar-LY" sz="2400" b="1" dirty="0" smtClean="0">
                <a:solidFill>
                  <a:srgbClr val="FF0000"/>
                </a:solidFill>
              </a:rPr>
              <a:t>ليبيا:</a:t>
            </a:r>
            <a:r>
              <a:rPr lang="ar-LY" sz="2400" b="1" dirty="0" smtClean="0">
                <a:solidFill>
                  <a:srgbClr val="00B050"/>
                </a:solidFill>
              </a:rPr>
              <a:t> </a:t>
            </a:r>
            <a:r>
              <a:rPr lang="ar-LY" sz="2400" b="1" dirty="0" smtClean="0"/>
              <a:t>مفاعل أبحاث روسي بقدرة 10 ميجا وات ومجموعة حرجة في تاجوراء.</a:t>
            </a:r>
          </a:p>
          <a:p>
            <a:pPr marL="0" indent="0" algn="justLow" rtl="1" eaLnBrk="1" hangingPunct="1">
              <a:spcBef>
                <a:spcPts val="1200"/>
              </a:spcBef>
              <a:buFont typeface="Arial" charset="0"/>
              <a:buChar char="•"/>
              <a:defRPr/>
            </a:pPr>
            <a:r>
              <a:rPr lang="ar-LY" sz="2400" b="1" dirty="0" smtClean="0">
                <a:solidFill>
                  <a:srgbClr val="FF0000"/>
                </a:solidFill>
              </a:rPr>
              <a:t> المغرب:  </a:t>
            </a:r>
            <a:r>
              <a:rPr lang="ar-LY" sz="2400" b="1" dirty="0" smtClean="0"/>
              <a:t>مفاعل ابحاث</a:t>
            </a:r>
            <a:r>
              <a:rPr lang="en-US" sz="2400" b="1" dirty="0" smtClean="0"/>
              <a:t> </a:t>
            </a:r>
            <a:r>
              <a:rPr lang="ar-LY" sz="2400" b="1" dirty="0" smtClean="0"/>
              <a:t> امريكي من نوع </a:t>
            </a:r>
            <a:r>
              <a:rPr lang="en-US" sz="2400" b="1" dirty="0" smtClean="0"/>
              <a:t>TRIGA</a:t>
            </a:r>
            <a:r>
              <a:rPr lang="ar-LY" sz="2400" b="1" dirty="0" smtClean="0"/>
              <a:t> بقدرة 2 ميجا وات في المعمورة. </a:t>
            </a:r>
          </a:p>
          <a:p>
            <a:pPr marL="0" indent="0" algn="justLow" rtl="1" eaLnBrk="1" hangingPunct="1">
              <a:spcBef>
                <a:spcPts val="1200"/>
              </a:spcBef>
              <a:buFont typeface="Arial" charset="0"/>
              <a:buChar char="•"/>
              <a:defRPr/>
            </a:pPr>
            <a:r>
              <a:rPr lang="ar-LY" sz="2400" b="1" dirty="0" smtClean="0">
                <a:solidFill>
                  <a:srgbClr val="FF0000"/>
                </a:solidFill>
              </a:rPr>
              <a:t> سوريا: </a:t>
            </a:r>
            <a:r>
              <a:rPr lang="ar-LY" sz="2400" b="1" dirty="0" smtClean="0"/>
              <a:t>مفاعل أبحاث صيني من نوع </a:t>
            </a:r>
            <a:r>
              <a:rPr lang="en-US" sz="2400" b="1" dirty="0" smtClean="0"/>
              <a:t>MINSR</a:t>
            </a:r>
            <a:r>
              <a:rPr lang="ar-LY" sz="2400" b="1" dirty="0" smtClean="0"/>
              <a:t> بقدرة 30 كيلو وات في دير الحجر</a:t>
            </a:r>
            <a:endParaRPr lang="ar-EG" sz="2400" b="1" dirty="0" smtClean="0"/>
          </a:p>
          <a:p>
            <a:pPr marL="0" indent="0" algn="justLow" rtl="1">
              <a:spcBef>
                <a:spcPts val="1200"/>
              </a:spcBef>
              <a:buFont typeface="Arial" charset="0"/>
              <a:buChar char="•"/>
              <a:defRPr/>
            </a:pPr>
            <a:r>
              <a:rPr lang="ar-EG" sz="2400" b="1" dirty="0">
                <a:solidFill>
                  <a:srgbClr val="FF0000"/>
                </a:solidFill>
              </a:rPr>
              <a:t>الأردن</a:t>
            </a:r>
            <a:r>
              <a:rPr lang="ar-LY" sz="2400" b="1" dirty="0">
                <a:solidFill>
                  <a:srgbClr val="FF0000"/>
                </a:solidFill>
              </a:rPr>
              <a:t>: </a:t>
            </a:r>
            <a:r>
              <a:rPr lang="ar-LY" sz="2400" b="1" dirty="0" smtClean="0"/>
              <a:t>مفاعل </a:t>
            </a:r>
            <a:r>
              <a:rPr lang="ar-LY" sz="2400" b="1" dirty="0"/>
              <a:t>أبحاث </a:t>
            </a:r>
            <a:r>
              <a:rPr lang="ar-EG" sz="2400" b="1" dirty="0"/>
              <a:t>كوري </a:t>
            </a:r>
            <a:r>
              <a:rPr lang="ar-LY" sz="2400" b="1" dirty="0"/>
              <a:t>من نوع </a:t>
            </a:r>
            <a:r>
              <a:rPr lang="en-US" sz="2400" b="1" dirty="0"/>
              <a:t> Tank-in-Pool</a:t>
            </a:r>
            <a:r>
              <a:rPr lang="ar-LY" sz="2400" b="1" dirty="0"/>
              <a:t>بقدرة </a:t>
            </a:r>
            <a:r>
              <a:rPr lang="ar-EG" sz="2400" b="1" dirty="0"/>
              <a:t>5 ميجا </a:t>
            </a:r>
            <a:r>
              <a:rPr lang="ar-LY" sz="2400" b="1" dirty="0"/>
              <a:t>وات </a:t>
            </a:r>
            <a:r>
              <a:rPr lang="ar-EG" sz="2400" b="1" dirty="0"/>
              <a:t>في الرمثا</a:t>
            </a:r>
            <a:endParaRPr lang="en-US" sz="2400" b="1" dirty="0"/>
          </a:p>
          <a:p>
            <a:pPr marL="0" indent="0" algn="justLow" rtl="1" eaLnBrk="1" hangingPunct="1">
              <a:spcBef>
                <a:spcPts val="1200"/>
              </a:spcBef>
              <a:buFont typeface="Arial" charset="0"/>
              <a:buChar char="•"/>
              <a:defRPr/>
            </a:pPr>
            <a:r>
              <a:rPr lang="ar-EG" sz="2400" b="1" dirty="0" smtClean="0">
                <a:solidFill>
                  <a:srgbClr val="FF0000"/>
                </a:solidFill>
              </a:rPr>
              <a:t>السعودية</a:t>
            </a:r>
            <a:r>
              <a:rPr lang="ar-LY" sz="2400" b="1" dirty="0" smtClean="0">
                <a:solidFill>
                  <a:srgbClr val="FF0000"/>
                </a:solidFill>
              </a:rPr>
              <a:t>: </a:t>
            </a:r>
            <a:r>
              <a:rPr lang="ar-EG" sz="2400" b="1" dirty="0" smtClean="0"/>
              <a:t>تبني </a:t>
            </a:r>
            <a:r>
              <a:rPr lang="ar-LY" sz="2400" b="1" dirty="0" smtClean="0"/>
              <a:t>مفاعل </a:t>
            </a:r>
            <a:r>
              <a:rPr lang="ar-LY" sz="2400" b="1" dirty="0"/>
              <a:t>أبحاث </a:t>
            </a:r>
            <a:r>
              <a:rPr lang="ar-EG" sz="2400" b="1" dirty="0" smtClean="0"/>
              <a:t>أرجنتيني </a:t>
            </a:r>
            <a:r>
              <a:rPr lang="ar-LY" sz="2400" b="1" dirty="0" smtClean="0"/>
              <a:t>بقدرة </a:t>
            </a:r>
            <a:r>
              <a:rPr lang="ar-LY" sz="2400" b="1" dirty="0"/>
              <a:t>30 كيلو وات في </a:t>
            </a:r>
            <a:r>
              <a:rPr lang="ar-EG" sz="2400" b="1" dirty="0" smtClean="0"/>
              <a:t>الرياض </a:t>
            </a:r>
            <a:r>
              <a:rPr lang="en-US" sz="2400" b="1" dirty="0" smtClean="0"/>
              <a:t>KACST</a:t>
            </a:r>
            <a:endParaRPr lang="ar-EG" sz="2400" b="1" dirty="0"/>
          </a:p>
          <a:p>
            <a:pPr marL="0" indent="0" algn="justLow" rtl="1" eaLnBrk="1" hangingPunct="1">
              <a:spcBef>
                <a:spcPts val="1200"/>
              </a:spcBef>
              <a:buFont typeface="Arial" charset="0"/>
              <a:buChar char="•"/>
              <a:defRPr/>
            </a:pPr>
            <a:endParaRPr lang="ar-LY" sz="2400" b="1" dirty="0" smtClean="0">
              <a:solidFill>
                <a:srgbClr val="00B050"/>
              </a:solidFill>
            </a:endParaRPr>
          </a:p>
          <a:p>
            <a:pPr marL="0" indent="0" algn="justLow" rtl="1" eaLnBrk="1" hangingPunct="1">
              <a:spcBef>
                <a:spcPts val="1200"/>
              </a:spcBef>
              <a:buFont typeface="Arial" charset="0"/>
              <a:buChar char="•"/>
              <a:defRPr/>
            </a:pPr>
            <a:endParaRPr lang="en-US" sz="2400" dirty="0" smtClean="0">
              <a:solidFill>
                <a:srgbClr val="008000"/>
              </a:solidFill>
            </a:endParaRPr>
          </a:p>
          <a:p>
            <a:pPr marL="349250" lvl="1" indent="0" algn="r" rtl="1" eaLnBrk="1" hangingPunct="1">
              <a:buFont typeface="Arial" charset="0"/>
              <a:buChar char="–"/>
              <a:defRPr/>
            </a:pPr>
            <a:endParaRPr lang="en-US" sz="2000" dirty="0" smtClean="0">
              <a:solidFill>
                <a:srgbClr val="008000"/>
              </a:solidFill>
            </a:endParaRPr>
          </a:p>
          <a:p>
            <a:pPr marL="514350" indent="-514350" algn="r" rtl="1" eaLnBrk="1" hangingPunct="1">
              <a:lnSpc>
                <a:spcPct val="80000"/>
              </a:lnSpc>
              <a:buFont typeface="Wingdings" pitchFamily="2" charset="2"/>
              <a:buNone/>
              <a:defRPr/>
            </a:pPr>
            <a:endParaRPr kumimoji="1" lang="fr-FR" i="1" dirty="0" smtClean="0">
              <a:solidFill>
                <a:srgbClr val="008000"/>
              </a:solidFill>
            </a:endParaRPr>
          </a:p>
          <a:p>
            <a:pPr marL="514350" indent="-514350" algn="r" rtl="1" eaLnBrk="1" hangingPunct="1">
              <a:lnSpc>
                <a:spcPct val="80000"/>
              </a:lnSpc>
              <a:buFont typeface="Wingdings" pitchFamily="2" charset="2"/>
              <a:buNone/>
              <a:defRPr/>
            </a:pPr>
            <a:endParaRPr kumimoji="1" lang="fr-FR" i="1" dirty="0" smtClean="0">
              <a:solidFill>
                <a:srgbClr val="008000"/>
              </a:solidFill>
            </a:endParaRPr>
          </a:p>
          <a:p>
            <a:pPr marL="514350" indent="-514350" algn="r" rtl="1" eaLnBrk="1" hangingPunct="1">
              <a:lnSpc>
                <a:spcPct val="80000"/>
              </a:lnSpc>
              <a:buFont typeface="Wingdings" pitchFamily="2" charset="2"/>
              <a:buNone/>
              <a:defRPr/>
            </a:pPr>
            <a:endParaRPr kumimoji="1" lang="en-US" i="1" dirty="0" smtClean="0">
              <a:solidFill>
                <a:srgbClr val="008000"/>
              </a:solidFill>
            </a:endParaRPr>
          </a:p>
          <a:p>
            <a:pPr marL="514350" indent="-514350" algn="r" rtl="1" eaLnBrk="1" hangingPunct="1">
              <a:buFont typeface="Wingdings" pitchFamily="2" charset="2"/>
              <a:buNone/>
              <a:defRPr/>
            </a:pPr>
            <a:endParaRPr lang="en-US" dirty="0">
              <a:solidFill>
                <a:srgbClr val="008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graphicFrame>
        <p:nvGraphicFramePr>
          <p:cNvPr id="4" name="Content Placeholder 3"/>
          <p:cNvGraphicFramePr>
            <a:graphicFrameLocks noGrp="1"/>
          </p:cNvGraphicFramePr>
          <p:nvPr>
            <p:ph idx="1"/>
          </p:nvPr>
        </p:nvGraphicFramePr>
        <p:xfrm>
          <a:off x="457200" y="381000"/>
          <a:ext cx="7772399" cy="6172200"/>
        </p:xfrm>
        <a:graphic>
          <a:graphicData uri="http://schemas.openxmlformats.org/drawingml/2006/table">
            <a:tbl>
              <a:tblPr firstRow="1" firstCol="1" bandRow="1">
                <a:tableStyleId>{5C22544A-7EE6-4342-B048-85BDC9FD1C3A}</a:tableStyleId>
              </a:tblPr>
              <a:tblGrid>
                <a:gridCol w="863299"/>
                <a:gridCol w="1152870"/>
                <a:gridCol w="1152870"/>
                <a:gridCol w="1342984"/>
                <a:gridCol w="1342984"/>
                <a:gridCol w="958696"/>
                <a:gridCol w="958696"/>
              </a:tblGrid>
              <a:tr h="614469">
                <a:tc>
                  <a:txBody>
                    <a:bodyPr/>
                    <a:lstStyle/>
                    <a:p>
                      <a:pPr algn="ctr">
                        <a:lnSpc>
                          <a:spcPct val="110000"/>
                        </a:lnSpc>
                        <a:spcBef>
                          <a:spcPts val="600"/>
                        </a:spcBef>
                        <a:spcAft>
                          <a:spcPts val="0"/>
                        </a:spcAft>
                      </a:pPr>
                      <a:r>
                        <a:rPr lang="en-US" sz="900" dirty="0" smtClean="0">
                          <a:effectLst/>
                        </a:rPr>
                        <a:t>Arab</a:t>
                      </a:r>
                      <a:r>
                        <a:rPr lang="en-US" sz="900" baseline="0" dirty="0" smtClean="0">
                          <a:effectLst/>
                        </a:rPr>
                        <a:t> </a:t>
                      </a:r>
                      <a:r>
                        <a:rPr lang="en-GB" sz="900" dirty="0" smtClean="0">
                          <a:effectLst/>
                        </a:rPr>
                        <a:t>MS </a:t>
                      </a:r>
                      <a:r>
                        <a:rPr lang="en-GB" sz="900" dirty="0">
                          <a:effectLst/>
                        </a:rPr>
                        <a:t>with RR</a:t>
                      </a:r>
                      <a:endParaRPr lang="en-US" sz="900" dirty="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Facility Name</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Facility</a:t>
                      </a:r>
                      <a:endParaRPr lang="en-US" sz="900">
                        <a:effectLst/>
                      </a:endParaRPr>
                    </a:p>
                    <a:p>
                      <a:pPr algn="ctr">
                        <a:lnSpc>
                          <a:spcPct val="110000"/>
                        </a:lnSpc>
                        <a:spcBef>
                          <a:spcPts val="600"/>
                        </a:spcBef>
                        <a:spcAft>
                          <a:spcPts val="0"/>
                        </a:spcAft>
                      </a:pPr>
                      <a:r>
                        <a:rPr lang="en-GB" sz="900">
                          <a:effectLst/>
                        </a:rPr>
                        <a:t>Type</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Power (kW</a:t>
                      </a:r>
                      <a:r>
                        <a:rPr lang="en-GB" sz="900" baseline="-25000">
                          <a:effectLst/>
                        </a:rPr>
                        <a:t>th</a:t>
                      </a: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Status</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Vendor</a:t>
                      </a:r>
                      <a:endParaRPr lang="en-US" sz="900">
                        <a:effectLst/>
                      </a:endParaRPr>
                    </a:p>
                    <a:p>
                      <a:pPr algn="ctr">
                        <a:lnSpc>
                          <a:spcPct val="110000"/>
                        </a:lnSpc>
                        <a:spcBef>
                          <a:spcPts val="600"/>
                        </a:spcBef>
                        <a:spcAft>
                          <a:spcPts val="0"/>
                        </a:spcAft>
                      </a:pPr>
                      <a:r>
                        <a:rPr lang="en-GB" sz="900">
                          <a:effectLst/>
                        </a:rPr>
                        <a:t>Country</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Date commissioned</a:t>
                      </a:r>
                      <a:endParaRPr lang="en-US" sz="900">
                        <a:effectLst/>
                        <a:latin typeface="Times New Roman"/>
                        <a:ea typeface="Malgun Gothic"/>
                      </a:endParaRPr>
                    </a:p>
                  </a:txBody>
                  <a:tcPr marL="59173" marR="59173" marT="0" marB="0"/>
                </a:tc>
              </a:tr>
              <a:tr h="614469">
                <a:tc rowSpan="2">
                  <a:txBody>
                    <a:bodyPr/>
                    <a:lstStyle/>
                    <a:p>
                      <a:pPr algn="l">
                        <a:lnSpc>
                          <a:spcPct val="110000"/>
                        </a:lnSpc>
                        <a:spcBef>
                          <a:spcPts val="600"/>
                        </a:spcBef>
                        <a:spcAft>
                          <a:spcPts val="0"/>
                        </a:spcAft>
                      </a:pPr>
                      <a:r>
                        <a:rPr lang="en-GB" sz="900">
                          <a:effectLst/>
                        </a:rPr>
                        <a:t>Algeria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NUR</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 – being upgraded to 3 MW</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Argentina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1989</a:t>
                      </a:r>
                      <a:endParaRPr lang="en-US" sz="900">
                        <a:effectLst/>
                        <a:latin typeface="Times New Roman"/>
                        <a:ea typeface="Malgun Gothic"/>
                      </a:endParaRPr>
                    </a:p>
                  </a:txBody>
                  <a:tcPr marL="59173" marR="59173" marT="0" marB="0"/>
                </a:tc>
              </a:tr>
              <a:tr h="228756">
                <a:tc vMerge="1">
                  <a:txBody>
                    <a:bodyPr/>
                    <a:lstStyle/>
                    <a:p>
                      <a:endParaRPr lang="en-US"/>
                    </a:p>
                  </a:txBody>
                  <a:tcPr/>
                </a:tc>
                <a:tc>
                  <a:txBody>
                    <a:bodyPr/>
                    <a:lstStyle/>
                    <a:p>
                      <a:pPr algn="ctr">
                        <a:lnSpc>
                          <a:spcPct val="110000"/>
                        </a:lnSpc>
                        <a:spcBef>
                          <a:spcPts val="600"/>
                        </a:spcBef>
                        <a:spcAft>
                          <a:spcPts val="0"/>
                        </a:spcAft>
                      </a:pPr>
                      <a:r>
                        <a:rPr lang="en-GB" sz="900">
                          <a:effectLst/>
                        </a:rPr>
                        <a:t>Es-Salam</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Heavy water</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15000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China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1992</a:t>
                      </a:r>
                      <a:endParaRPr lang="en-US" sz="900">
                        <a:effectLst/>
                        <a:latin typeface="Times New Roman"/>
                        <a:ea typeface="Malgun Gothic"/>
                      </a:endParaRPr>
                    </a:p>
                  </a:txBody>
                  <a:tcPr marL="59173" marR="59173" marT="0" marB="0"/>
                </a:tc>
              </a:tr>
              <a:tr h="228756">
                <a:tc rowSpan="2">
                  <a:txBody>
                    <a:bodyPr/>
                    <a:lstStyle/>
                    <a:p>
                      <a:pPr algn="l">
                        <a:lnSpc>
                          <a:spcPct val="110000"/>
                        </a:lnSpc>
                        <a:spcBef>
                          <a:spcPts val="600"/>
                        </a:spcBef>
                        <a:spcAft>
                          <a:spcPts val="0"/>
                        </a:spcAft>
                      </a:pPr>
                      <a:r>
                        <a:rPr lang="en-GB" sz="900">
                          <a:effectLst/>
                        </a:rPr>
                        <a:t>Egypt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ETRR-1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Tank WWR</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2000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Russia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1961</a:t>
                      </a:r>
                      <a:endParaRPr lang="en-US" sz="900">
                        <a:effectLst/>
                        <a:latin typeface="Times New Roman"/>
                        <a:ea typeface="Malgun Gothic"/>
                      </a:endParaRPr>
                    </a:p>
                  </a:txBody>
                  <a:tcPr marL="59173" marR="59173" marT="0" marB="0"/>
                </a:tc>
              </a:tr>
              <a:tr h="228756">
                <a:tc vMerge="1">
                  <a:txBody>
                    <a:bodyPr/>
                    <a:lstStyle/>
                    <a:p>
                      <a:endParaRPr lang="en-US"/>
                    </a:p>
                  </a:txBody>
                  <a:tcPr/>
                </a:tc>
                <a:tc>
                  <a:txBody>
                    <a:bodyPr/>
                    <a:lstStyle/>
                    <a:p>
                      <a:pPr algn="ctr">
                        <a:lnSpc>
                          <a:spcPct val="110000"/>
                        </a:lnSpc>
                        <a:spcBef>
                          <a:spcPts val="600"/>
                        </a:spcBef>
                        <a:spcAft>
                          <a:spcPts val="0"/>
                        </a:spcAft>
                      </a:pPr>
                      <a:r>
                        <a:rPr lang="en-GB" sz="900">
                          <a:effectLst/>
                        </a:rPr>
                        <a:t>ETRR-2</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22000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Argentina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1997</a:t>
                      </a:r>
                      <a:endParaRPr lang="en-US" sz="900">
                        <a:effectLst/>
                        <a:latin typeface="Times New Roman"/>
                        <a:ea typeface="Malgun Gothic"/>
                      </a:endParaRPr>
                    </a:p>
                  </a:txBody>
                  <a:tcPr marL="59173" marR="59173" marT="0" marB="0"/>
                </a:tc>
              </a:tr>
              <a:tr h="404491">
                <a:tc rowSpan="2">
                  <a:txBody>
                    <a:bodyPr/>
                    <a:lstStyle/>
                    <a:p>
                      <a:pPr algn="l">
                        <a:lnSpc>
                          <a:spcPct val="110000"/>
                        </a:lnSpc>
                        <a:spcBef>
                          <a:spcPts val="600"/>
                        </a:spcBef>
                        <a:spcAft>
                          <a:spcPts val="0"/>
                        </a:spcAft>
                      </a:pPr>
                      <a:r>
                        <a:rPr lang="en-GB" sz="900">
                          <a:effectLst/>
                        </a:rPr>
                        <a:t>Iraq</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IRT-5000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 IRT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5000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Extended shut down </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Russia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1968</a:t>
                      </a:r>
                      <a:endParaRPr lang="en-US" sz="900">
                        <a:effectLst/>
                        <a:latin typeface="Times New Roman"/>
                        <a:ea typeface="Malgun Gothic"/>
                      </a:endParaRPr>
                    </a:p>
                  </a:txBody>
                  <a:tcPr marL="59173" marR="59173" marT="0" marB="0"/>
                </a:tc>
              </a:tr>
              <a:tr h="404491">
                <a:tc vMerge="1">
                  <a:txBody>
                    <a:bodyPr/>
                    <a:lstStyle/>
                    <a:p>
                      <a:endParaRPr lang="en-US"/>
                    </a:p>
                  </a:txBody>
                  <a:tcPr/>
                </a:tc>
                <a:tc>
                  <a:txBody>
                    <a:bodyPr/>
                    <a:lstStyle/>
                    <a:p>
                      <a:pPr algn="ctr">
                        <a:lnSpc>
                          <a:spcPct val="110000"/>
                        </a:lnSpc>
                        <a:spcBef>
                          <a:spcPts val="600"/>
                        </a:spcBef>
                        <a:spcAft>
                          <a:spcPts val="0"/>
                        </a:spcAft>
                      </a:pPr>
                      <a:r>
                        <a:rPr lang="en-GB" sz="900">
                          <a:effectLst/>
                        </a:rPr>
                        <a:t>TAMMUZ-2</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500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Extended shut down</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France</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1980</a:t>
                      </a:r>
                      <a:endParaRPr lang="en-US" sz="900">
                        <a:effectLst/>
                        <a:latin typeface="Times New Roman"/>
                        <a:ea typeface="Malgun Gothic"/>
                      </a:endParaRPr>
                    </a:p>
                  </a:txBody>
                  <a:tcPr marL="59173" marR="59173" marT="0" marB="0"/>
                </a:tc>
              </a:tr>
              <a:tr h="228756">
                <a:tc rowSpan="2">
                  <a:txBody>
                    <a:bodyPr/>
                    <a:lstStyle/>
                    <a:p>
                      <a:pPr algn="l">
                        <a:lnSpc>
                          <a:spcPct val="110000"/>
                        </a:lnSpc>
                        <a:spcBef>
                          <a:spcPts val="600"/>
                        </a:spcBef>
                        <a:spcAft>
                          <a:spcPts val="0"/>
                        </a:spcAft>
                      </a:pPr>
                      <a:r>
                        <a:rPr lang="en-GB" sz="900">
                          <a:effectLst/>
                        </a:rPr>
                        <a:t>Jordan</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JSA</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Sub-critical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dirty="0">
                          <a:effectLst/>
                        </a:rPr>
                        <a:t>Operational</a:t>
                      </a:r>
                      <a:endParaRPr lang="en-US" sz="900" dirty="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China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2014</a:t>
                      </a:r>
                      <a:endParaRPr lang="en-US" sz="900">
                        <a:effectLst/>
                        <a:latin typeface="Times New Roman"/>
                        <a:ea typeface="Malgun Gothic"/>
                      </a:endParaRPr>
                    </a:p>
                  </a:txBody>
                  <a:tcPr marL="59173" marR="59173" marT="0" marB="0"/>
                </a:tc>
              </a:tr>
              <a:tr h="404491">
                <a:tc vMerge="1">
                  <a:txBody>
                    <a:bodyPr/>
                    <a:lstStyle/>
                    <a:p>
                      <a:endParaRPr lang="en-US"/>
                    </a:p>
                  </a:txBody>
                  <a:tcPr/>
                </a:tc>
                <a:tc>
                  <a:txBody>
                    <a:bodyPr/>
                    <a:lstStyle/>
                    <a:p>
                      <a:pPr algn="ctr">
                        <a:lnSpc>
                          <a:spcPct val="110000"/>
                        </a:lnSpc>
                        <a:spcBef>
                          <a:spcPts val="600"/>
                        </a:spcBef>
                        <a:spcAft>
                          <a:spcPts val="0"/>
                        </a:spcAft>
                      </a:pPr>
                      <a:r>
                        <a:rPr lang="en-GB" sz="900">
                          <a:effectLst/>
                        </a:rPr>
                        <a:t>JRTR</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Tank in pool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5000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dirty="0" smtClean="0">
                          <a:effectLst/>
                        </a:rPr>
                        <a:t>Operational</a:t>
                      </a:r>
                      <a:endParaRPr lang="en-US" sz="900" dirty="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Korea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dirty="0">
                          <a:effectLst/>
                        </a:rPr>
                        <a:t>Imminent </a:t>
                      </a:r>
                      <a:r>
                        <a:rPr lang="en-GB" sz="900" dirty="0" smtClean="0">
                          <a:effectLst/>
                        </a:rPr>
                        <a:t>(2017)</a:t>
                      </a:r>
                      <a:endParaRPr lang="en-US" sz="900" dirty="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Kuwait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dirty="0">
                          <a:effectLst/>
                        </a:rPr>
                        <a:t>−</a:t>
                      </a:r>
                      <a:endParaRPr lang="en-US" sz="900" dirty="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Planning</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TBD</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Lebanon</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Considering</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r>
              <a:tr h="404491">
                <a:tc rowSpan="2">
                  <a:txBody>
                    <a:bodyPr/>
                    <a:lstStyle/>
                    <a:p>
                      <a:pPr algn="l">
                        <a:lnSpc>
                          <a:spcPct val="110000"/>
                        </a:lnSpc>
                        <a:spcBef>
                          <a:spcPts val="600"/>
                        </a:spcBef>
                        <a:spcAft>
                          <a:spcPts val="0"/>
                        </a:spcAft>
                      </a:pPr>
                      <a:r>
                        <a:rPr lang="en-GB" sz="900">
                          <a:effectLst/>
                        </a:rPr>
                        <a:t>Libya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TNRC</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Critical assembly</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0.1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Russia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1981</a:t>
                      </a:r>
                      <a:endParaRPr lang="en-US" sz="900">
                        <a:effectLst/>
                        <a:latin typeface="Times New Roman"/>
                        <a:ea typeface="Malgun Gothic"/>
                      </a:endParaRPr>
                    </a:p>
                  </a:txBody>
                  <a:tcPr marL="59173" marR="59173" marT="0" marB="0"/>
                </a:tc>
              </a:tr>
              <a:tr h="228756">
                <a:tc vMerge="1">
                  <a:txBody>
                    <a:bodyPr/>
                    <a:lstStyle/>
                    <a:p>
                      <a:endParaRPr lang="en-US"/>
                    </a:p>
                  </a:txBody>
                  <a:tcPr/>
                </a:tc>
                <a:tc>
                  <a:txBody>
                    <a:bodyPr/>
                    <a:lstStyle/>
                    <a:p>
                      <a:pPr algn="ctr">
                        <a:lnSpc>
                          <a:spcPct val="110000"/>
                        </a:lnSpc>
                        <a:spcBef>
                          <a:spcPts val="600"/>
                        </a:spcBef>
                        <a:spcAft>
                          <a:spcPts val="0"/>
                        </a:spcAft>
                      </a:pPr>
                      <a:r>
                        <a:rPr lang="en-GB" sz="900">
                          <a:effectLst/>
                        </a:rPr>
                        <a:t>IRT-1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 IRT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10000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Russia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1981</a:t>
                      </a:r>
                      <a:endParaRPr lang="en-US" sz="90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Morocco</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MA-R1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Triga Mark II</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2000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USA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2006</a:t>
                      </a:r>
                      <a:endParaRPr lang="en-US" sz="900">
                        <a:effectLst/>
                        <a:latin typeface="Times New Roman"/>
                        <a:ea typeface="Malgun Gothic"/>
                      </a:endParaRPr>
                    </a:p>
                  </a:txBody>
                  <a:tcPr marL="59173" marR="59173" marT="0" marB="0"/>
                </a:tc>
              </a:tr>
              <a:tr h="404491">
                <a:tc rowSpan="2">
                  <a:txBody>
                    <a:bodyPr/>
                    <a:lstStyle/>
                    <a:p>
                      <a:pPr algn="l">
                        <a:lnSpc>
                          <a:spcPct val="110000"/>
                        </a:lnSpc>
                        <a:spcBef>
                          <a:spcPts val="600"/>
                        </a:spcBef>
                        <a:spcAft>
                          <a:spcPts val="0"/>
                        </a:spcAft>
                      </a:pPr>
                      <a:r>
                        <a:rPr lang="en-GB" sz="900">
                          <a:effectLst/>
                        </a:rPr>
                        <a:t>Saudi Arabia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RR-1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Pool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30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Under construction</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Argentina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r>
              <a:tr h="404491">
                <a:tc vMerge="1">
                  <a:txBody>
                    <a:bodyPr/>
                    <a:lstStyle/>
                    <a:p>
                      <a:endParaRPr lang="en-US"/>
                    </a:p>
                  </a:txBody>
                  <a:tcPr/>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TBD (high power) </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Planning </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TBD</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Sudan</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Considering</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Syria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SRR-1</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MNSR</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30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Operational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China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1996</a:t>
                      </a:r>
                      <a:endParaRPr lang="en-US" sz="900">
                        <a:effectLst/>
                        <a:latin typeface="Times New Roman"/>
                        <a:ea typeface="Malgun Gothic"/>
                      </a:endParaRPr>
                    </a:p>
                  </a:txBody>
                  <a:tcPr marL="59173" marR="59173" marT="0" marB="0"/>
                </a:tc>
              </a:tr>
              <a:tr h="228756">
                <a:tc>
                  <a:txBody>
                    <a:bodyPr/>
                    <a:lstStyle/>
                    <a:p>
                      <a:pPr algn="l">
                        <a:lnSpc>
                          <a:spcPct val="110000"/>
                        </a:lnSpc>
                        <a:spcBef>
                          <a:spcPts val="600"/>
                        </a:spcBef>
                        <a:spcAft>
                          <a:spcPts val="0"/>
                        </a:spcAft>
                      </a:pPr>
                      <a:r>
                        <a:rPr lang="en-GB" sz="900">
                          <a:effectLst/>
                        </a:rPr>
                        <a:t>Tunisia</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Sub-critical</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0</a:t>
                      </a:r>
                      <a:endParaRPr lang="en-US" sz="900">
                        <a:effectLst/>
                        <a:latin typeface="Times New Roman"/>
                        <a:ea typeface="Malgun Gothic"/>
                      </a:endParaRPr>
                    </a:p>
                  </a:txBody>
                  <a:tcPr marL="59173" marR="59173" marT="0" marB="0"/>
                </a:tc>
                <a:tc>
                  <a:txBody>
                    <a:bodyPr/>
                    <a:lstStyle/>
                    <a:p>
                      <a:pPr algn="l">
                        <a:lnSpc>
                          <a:spcPct val="110000"/>
                        </a:lnSpc>
                        <a:spcBef>
                          <a:spcPts val="600"/>
                        </a:spcBef>
                        <a:spcAft>
                          <a:spcPts val="0"/>
                        </a:spcAft>
                      </a:pPr>
                      <a:r>
                        <a:rPr lang="en-GB" sz="900">
                          <a:effectLst/>
                        </a:rPr>
                        <a:t>Planning</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a:effectLst/>
                        </a:rPr>
                        <a:t>TBD</a:t>
                      </a:r>
                      <a:endParaRPr lang="en-US" sz="900">
                        <a:effectLst/>
                        <a:latin typeface="Times New Roman"/>
                        <a:ea typeface="Malgun Gothic"/>
                      </a:endParaRPr>
                    </a:p>
                  </a:txBody>
                  <a:tcPr marL="59173" marR="59173" marT="0" marB="0"/>
                </a:tc>
                <a:tc>
                  <a:txBody>
                    <a:bodyPr/>
                    <a:lstStyle/>
                    <a:p>
                      <a:pPr algn="ctr">
                        <a:lnSpc>
                          <a:spcPct val="110000"/>
                        </a:lnSpc>
                        <a:spcBef>
                          <a:spcPts val="600"/>
                        </a:spcBef>
                        <a:spcAft>
                          <a:spcPts val="0"/>
                        </a:spcAft>
                      </a:pPr>
                      <a:r>
                        <a:rPr lang="en-GB" sz="900" dirty="0">
                          <a:effectLst/>
                        </a:rPr>
                        <a:t>−</a:t>
                      </a:r>
                      <a:endParaRPr lang="en-US" sz="900" dirty="0">
                        <a:effectLst/>
                        <a:latin typeface="Times New Roman"/>
                        <a:ea typeface="Malgun Gothic"/>
                      </a:endParaRPr>
                    </a:p>
                  </a:txBody>
                  <a:tcPr marL="59173" marR="59173"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4"/>
          <p:cNvSpPr>
            <a:spLocks noGrp="1"/>
          </p:cNvSpPr>
          <p:nvPr>
            <p:ph type="ctrTitle"/>
          </p:nvPr>
        </p:nvSpPr>
        <p:spPr>
          <a:xfrm>
            <a:off x="1600200" y="466725"/>
            <a:ext cx="6019800" cy="1133475"/>
          </a:xfrm>
        </p:spPr>
        <p:txBody>
          <a:bodyPr rtlCol="0">
            <a:normAutofit fontScale="90000"/>
          </a:bodyPr>
          <a:lstStyle/>
          <a:p>
            <a:pPr eaLnBrk="1" fontAlgn="auto" hangingPunct="1">
              <a:spcAft>
                <a:spcPts val="0"/>
              </a:spcAft>
              <a:defRPr/>
            </a:pPr>
            <a:r>
              <a:rPr lang="ar-LB" altLang="en-US" dirty="0" smtClean="0">
                <a:solidFill>
                  <a:srgbClr val="FF0000"/>
                </a:solidFill>
              </a:rPr>
              <a:t>الوضع الحالي لتوليد الكهرباء</a:t>
            </a:r>
            <a:r>
              <a:rPr lang="ar-LY" altLang="en-US" dirty="0" smtClean="0">
                <a:solidFill>
                  <a:srgbClr val="FF0000"/>
                </a:solidFill>
              </a:rPr>
              <a:t/>
            </a:r>
            <a:br>
              <a:rPr lang="ar-LY" altLang="en-US" dirty="0" smtClean="0">
                <a:solidFill>
                  <a:srgbClr val="FF0000"/>
                </a:solidFill>
              </a:rPr>
            </a:br>
            <a:r>
              <a:rPr lang="ar-LB" altLang="en-US" dirty="0" smtClean="0">
                <a:solidFill>
                  <a:srgbClr val="FF0000"/>
                </a:solidFill>
              </a:rPr>
              <a:t> النووية</a:t>
            </a:r>
            <a:r>
              <a:rPr lang="ar-SA" altLang="en-US" dirty="0" smtClean="0">
                <a:solidFill>
                  <a:srgbClr val="FF0000"/>
                </a:solidFill>
              </a:rPr>
              <a:t> في </a:t>
            </a:r>
            <a:r>
              <a:rPr lang="ar-SA" altLang="en-US" dirty="0" smtClean="0">
                <a:solidFill>
                  <a:srgbClr val="FF0000"/>
                </a:solidFill>
              </a:rPr>
              <a:t>العالم</a:t>
            </a:r>
            <a:r>
              <a:rPr lang="ar-EG" altLang="en-US" sz="2000" dirty="0" smtClean="0">
                <a:solidFill>
                  <a:srgbClr val="008000"/>
                </a:solidFill>
              </a:rPr>
              <a:t/>
            </a:r>
            <a:br>
              <a:rPr lang="ar-EG" altLang="en-US" sz="2000" dirty="0" smtClean="0">
                <a:solidFill>
                  <a:srgbClr val="008000"/>
                </a:solidFill>
              </a:rPr>
            </a:br>
            <a:r>
              <a:rPr lang="en-US" altLang="en-US" sz="2000" dirty="0" smtClean="0">
                <a:solidFill>
                  <a:srgbClr val="FF0000"/>
                </a:solidFill>
              </a:rPr>
              <a:t> </a:t>
            </a:r>
            <a:r>
              <a:rPr lang="ar-LY" altLang="en-US" sz="2000" dirty="0" smtClean="0">
                <a:solidFill>
                  <a:srgbClr val="FF0000"/>
                </a:solidFill>
              </a:rPr>
              <a:t> </a:t>
            </a:r>
            <a:endParaRPr lang="en-US" altLang="en-US" sz="3200" dirty="0" smtClean="0"/>
          </a:p>
        </p:txBody>
      </p:sp>
      <p:sp>
        <p:nvSpPr>
          <p:cNvPr id="13315" name="Subtitle 2"/>
          <p:cNvSpPr>
            <a:spLocks noGrp="1"/>
          </p:cNvSpPr>
          <p:nvPr>
            <p:ph type="subTitle" idx="1"/>
          </p:nvPr>
        </p:nvSpPr>
        <p:spPr>
          <a:xfrm>
            <a:off x="381000" y="2057400"/>
            <a:ext cx="8599488" cy="3886200"/>
          </a:xfrm>
        </p:spPr>
        <p:txBody>
          <a:bodyPr/>
          <a:lstStyle/>
          <a:p>
            <a:pPr algn="r" rtl="1" eaLnBrk="1" hangingPunct="1">
              <a:buClr>
                <a:srgbClr val="FF0000"/>
              </a:buClr>
              <a:buSzPct val="91000"/>
              <a:buFont typeface="Wingdings" pitchFamily="2" charset="2"/>
              <a:buChar char="q"/>
            </a:pPr>
            <a:r>
              <a:rPr lang="ar-SA" altLang="en-US" smtClean="0">
                <a:solidFill>
                  <a:srgbClr val="443329"/>
                </a:solidFill>
              </a:rPr>
              <a:t> </a:t>
            </a:r>
            <a:r>
              <a:rPr lang="ar-SA" altLang="en-US" smtClean="0">
                <a:solidFill>
                  <a:srgbClr val="0000CC"/>
                </a:solidFill>
              </a:rPr>
              <a:t>في العالم</a:t>
            </a:r>
            <a:r>
              <a:rPr lang="ar-LY" altLang="en-US" smtClean="0">
                <a:solidFill>
                  <a:srgbClr val="0000CC"/>
                </a:solidFill>
              </a:rPr>
              <a:t> الآن</a:t>
            </a:r>
            <a:r>
              <a:rPr lang="ar-SA" altLang="en-US" smtClean="0">
                <a:solidFill>
                  <a:srgbClr val="0000CC"/>
                </a:solidFill>
              </a:rPr>
              <a:t> هناك </a:t>
            </a:r>
            <a:r>
              <a:rPr lang="en-US" altLang="en-US" smtClean="0">
                <a:solidFill>
                  <a:srgbClr val="0000CC"/>
                </a:solidFill>
              </a:rPr>
              <a:t> 452</a:t>
            </a:r>
            <a:r>
              <a:rPr lang="ar-SA" altLang="en-US" smtClean="0">
                <a:solidFill>
                  <a:srgbClr val="0000CC"/>
                </a:solidFill>
              </a:rPr>
              <a:t>مفاعل قوى عامل في 31 بلداً بقدرة كهربية إجمالية  </a:t>
            </a:r>
            <a:r>
              <a:rPr lang="en-US" altLang="en-US" smtClean="0">
                <a:solidFill>
                  <a:srgbClr val="0000CC"/>
                </a:solidFill>
              </a:rPr>
              <a:t> 399,800</a:t>
            </a:r>
            <a:r>
              <a:rPr lang="ar-SA" altLang="en-US" smtClean="0">
                <a:solidFill>
                  <a:srgbClr val="0000CC"/>
                </a:solidFill>
              </a:rPr>
              <a:t>ميجا وات كهربائي</a:t>
            </a:r>
          </a:p>
          <a:p>
            <a:pPr algn="r" rtl="1" eaLnBrk="1" hangingPunct="1">
              <a:buClr>
                <a:srgbClr val="FF0000"/>
              </a:buClr>
              <a:buSzPct val="91000"/>
              <a:buFont typeface="Wingdings" pitchFamily="2" charset="2"/>
              <a:buChar char="q"/>
            </a:pPr>
            <a:r>
              <a:rPr lang="ar-SA" altLang="en-US" smtClean="0">
                <a:solidFill>
                  <a:srgbClr val="0000CC"/>
                </a:solidFill>
              </a:rPr>
              <a:t> وتنتج الطاقة النووية حوالي </a:t>
            </a:r>
            <a:r>
              <a:rPr lang="en-US" altLang="en-US" smtClean="0">
                <a:solidFill>
                  <a:srgbClr val="0000CC"/>
                </a:solidFill>
              </a:rPr>
              <a:t>11 </a:t>
            </a:r>
            <a:r>
              <a:rPr lang="ar-SA" altLang="en-US" smtClean="0">
                <a:solidFill>
                  <a:srgbClr val="0000CC"/>
                </a:solidFill>
              </a:rPr>
              <a:t>% من كهرباء العالم.</a:t>
            </a:r>
          </a:p>
          <a:p>
            <a:pPr algn="r" rtl="1" eaLnBrk="1" hangingPunct="1">
              <a:buClr>
                <a:srgbClr val="FF0000"/>
              </a:buClr>
              <a:buSzPct val="91000"/>
              <a:buFont typeface="Wingdings" pitchFamily="2" charset="2"/>
              <a:buChar char="q"/>
            </a:pPr>
            <a:r>
              <a:rPr lang="ar-SA" altLang="en-US" smtClean="0">
                <a:solidFill>
                  <a:srgbClr val="0000CC"/>
                </a:solidFill>
              </a:rPr>
              <a:t> وهناك </a:t>
            </a:r>
            <a:r>
              <a:rPr lang="en-US" altLang="en-US" smtClean="0">
                <a:solidFill>
                  <a:srgbClr val="0000CC"/>
                </a:solidFill>
              </a:rPr>
              <a:t> 55</a:t>
            </a:r>
            <a:r>
              <a:rPr lang="ar-SA" altLang="en-US" smtClean="0">
                <a:solidFill>
                  <a:srgbClr val="0000CC"/>
                </a:solidFill>
              </a:rPr>
              <a:t>مفاعل قوى تحت الإنشاء و</a:t>
            </a:r>
            <a:r>
              <a:rPr lang="en-US" altLang="en-US" smtClean="0">
                <a:solidFill>
                  <a:srgbClr val="0000CC"/>
                </a:solidFill>
              </a:rPr>
              <a:t> 151 </a:t>
            </a:r>
            <a:r>
              <a:rPr lang="ar-SA" altLang="en-US" smtClean="0">
                <a:solidFill>
                  <a:srgbClr val="0000CC"/>
                </a:solidFill>
              </a:rPr>
              <a:t>مفاعلاً مخطط لإنشائها ومقترح  </a:t>
            </a:r>
            <a:r>
              <a:rPr lang="en-US" altLang="en-US" smtClean="0">
                <a:solidFill>
                  <a:srgbClr val="0000CC"/>
                </a:solidFill>
              </a:rPr>
              <a:t> 335 </a:t>
            </a:r>
            <a:r>
              <a:rPr lang="ar-SA" altLang="en-US" smtClean="0">
                <a:solidFill>
                  <a:srgbClr val="0000CC"/>
                </a:solidFill>
              </a:rPr>
              <a:t>مفاعلاً.</a:t>
            </a:r>
            <a:endParaRPr lang="en-US" altLang="en-US" smtClean="0">
              <a:solidFill>
                <a:srgbClr val="0000CC"/>
              </a:solidFill>
            </a:endParaRPr>
          </a:p>
          <a:p>
            <a:pPr algn="r" rtl="1" eaLnBrk="1" hangingPunct="1">
              <a:buClr>
                <a:srgbClr val="FF0000"/>
              </a:buClr>
              <a:buSzPct val="91000"/>
              <a:buFont typeface="Wingdings" pitchFamily="2" charset="2"/>
              <a:buChar char="q"/>
            </a:pPr>
            <a:r>
              <a:rPr lang="en-US" altLang="en-US" smtClean="0">
                <a:solidFill>
                  <a:srgbClr val="0000CC"/>
                </a:solidFill>
              </a:rPr>
              <a:t>    </a:t>
            </a:r>
            <a:r>
              <a:rPr lang="ar-EG" altLang="en-US" smtClean="0">
                <a:solidFill>
                  <a:srgbClr val="0000CC"/>
                </a:solidFill>
              </a:rPr>
              <a:t> يوجد 225 مفاعل بحث في العالم في 50 دولة.</a:t>
            </a:r>
            <a:endParaRPr lang="ar-TN" altLang="en-US" smtClean="0">
              <a:solidFill>
                <a:srgbClr val="0000CC"/>
              </a:solidFill>
            </a:endParaRPr>
          </a:p>
          <a:p>
            <a:pPr algn="r" rtl="1" eaLnBrk="1" hangingPunct="1">
              <a:buClr>
                <a:srgbClr val="FF0000"/>
              </a:buClr>
              <a:buSzPct val="91000"/>
              <a:buFont typeface="Wingdings" pitchFamily="2" charset="2"/>
              <a:buChar char="q"/>
            </a:pPr>
            <a:endParaRPr lang="ar-TN" altLang="en-US" smtClean="0">
              <a:solidFill>
                <a:srgbClr val="0000CC"/>
              </a:solidFill>
            </a:endParaRPr>
          </a:p>
          <a:p>
            <a:pPr algn="r" rtl="1" eaLnBrk="1" hangingPunct="1">
              <a:buClr>
                <a:srgbClr val="FF0000"/>
              </a:buClr>
              <a:buSzPct val="91000"/>
              <a:buFont typeface="Wingdings" pitchFamily="2" charset="2"/>
              <a:buChar char="q"/>
            </a:pPr>
            <a:endParaRPr lang="ar-TN" altLang="en-US" smtClean="0">
              <a:solidFill>
                <a:srgbClr val="0000CC"/>
              </a:solidFill>
            </a:endParaRPr>
          </a:p>
          <a:p>
            <a:pPr rtl="1" eaLnBrk="1" hangingPunct="1">
              <a:spcBef>
                <a:spcPct val="0"/>
              </a:spcBef>
            </a:pPr>
            <a:r>
              <a:rPr lang="ar-LY" altLang="en-US" sz="1100" b="1" smtClean="0">
                <a:solidFill>
                  <a:srgbClr val="000000"/>
                </a:solidFill>
                <a:latin typeface="Times New Roman" pitchFamily="18" charset="0"/>
                <a:cs typeface="Times New Roman" pitchFamily="18" charset="0"/>
              </a:rPr>
              <a:t> </a:t>
            </a:r>
            <a:endParaRPr lang="fr-FR" altLang="en-US" sz="1100" smtClean="0">
              <a:solidFill>
                <a:srgbClr val="000000"/>
              </a:solidFill>
              <a:latin typeface="Times New Roman" pitchFamily="18" charset="0"/>
              <a:cs typeface="Times New Roman" pitchFamily="18" charset="0"/>
            </a:endParaRPr>
          </a:p>
          <a:p>
            <a:pPr eaLnBrk="1" hangingPunct="1">
              <a:spcBef>
                <a:spcPct val="0"/>
              </a:spcBef>
            </a:pPr>
            <a:r>
              <a:rPr lang="en-US" altLang="en-US" sz="1100" b="1" smtClean="0">
                <a:solidFill>
                  <a:srgbClr val="000000"/>
                </a:solidFill>
                <a:latin typeface="Times New Roman" pitchFamily="18" charset="0"/>
                <a:cs typeface="Times New Roman" pitchFamily="18" charset="0"/>
              </a:rPr>
              <a:t> , </a:t>
            </a:r>
            <a:endParaRPr lang="ar-TN" altLang="en-US" sz="1100" b="1" smtClean="0">
              <a:solidFill>
                <a:srgbClr val="000000"/>
              </a:solidFill>
              <a:latin typeface="Times New Roman" pitchFamily="18" charset="0"/>
              <a:cs typeface="Times New Roman" pitchFamily="18" charset="0"/>
            </a:endParaRPr>
          </a:p>
          <a:p>
            <a:pPr eaLnBrk="1" hangingPunct="1">
              <a:spcBef>
                <a:spcPct val="0"/>
              </a:spcBef>
            </a:pPr>
            <a:r>
              <a:rPr lang="ar-TN" altLang="en-US" sz="1100" b="1" smtClean="0">
                <a:solidFill>
                  <a:srgbClr val="000000"/>
                </a:solidFill>
                <a:latin typeface="Times New Roman" pitchFamily="18" charset="0"/>
                <a:cs typeface="Times New Roman" pitchFamily="18" charset="0"/>
              </a:rPr>
              <a:t>  </a:t>
            </a:r>
            <a:endParaRPr lang="fr-FR" altLang="en-US" sz="1100" smtClean="0">
              <a:solidFill>
                <a:srgbClr val="000000"/>
              </a:solidFill>
              <a:latin typeface="Times New Roman" pitchFamily="18" charset="0"/>
              <a:cs typeface="Times New Roman" pitchFamily="18" charset="0"/>
            </a:endParaRPr>
          </a:p>
          <a:p>
            <a:pPr algn="r" rtl="1" eaLnBrk="1" hangingPunct="1">
              <a:buClr>
                <a:srgbClr val="FF0000"/>
              </a:buClr>
              <a:buSzPct val="91000"/>
              <a:buFont typeface="Wingdings" pitchFamily="2" charset="2"/>
              <a:buChar char="q"/>
            </a:pPr>
            <a:endParaRPr lang="en-US" altLang="en-US" smtClean="0">
              <a:solidFill>
                <a:srgbClr val="0000CC"/>
              </a:solidFill>
            </a:endParaRPr>
          </a:p>
        </p:txBody>
      </p:sp>
      <p:grpSp>
        <p:nvGrpSpPr>
          <p:cNvPr id="13316" name="Group 45"/>
          <p:cNvGrpSpPr>
            <a:grpSpLocks/>
          </p:cNvGrpSpPr>
          <p:nvPr/>
        </p:nvGrpSpPr>
        <p:grpSpPr bwMode="auto">
          <a:xfrm>
            <a:off x="7848600" y="0"/>
            <a:ext cx="1143000" cy="1371600"/>
            <a:chOff x="4680" y="6498"/>
            <a:chExt cx="3402" cy="3402"/>
          </a:xfrm>
        </p:grpSpPr>
        <p:pic>
          <p:nvPicPr>
            <p:cNvPr id="13325"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13326"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13327"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13328"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13329"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grpSp>
        <p:nvGrpSpPr>
          <p:cNvPr id="13317" name="Group 45"/>
          <p:cNvGrpSpPr>
            <a:grpSpLocks/>
          </p:cNvGrpSpPr>
          <p:nvPr/>
        </p:nvGrpSpPr>
        <p:grpSpPr bwMode="auto">
          <a:xfrm>
            <a:off x="7848600" y="0"/>
            <a:ext cx="1295400" cy="1371600"/>
            <a:chOff x="4680" y="6498"/>
            <a:chExt cx="3402" cy="3402"/>
          </a:xfrm>
        </p:grpSpPr>
        <p:pic>
          <p:nvPicPr>
            <p:cNvPr id="13320"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13321"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13322"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13323"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13324" name="Picture 50"/>
            <p:cNvPicPr preferRelativeResize="0">
              <a:picLocks noChangeAspect="1" noChangeArrowheads="1"/>
            </p:cNvPicPr>
            <p:nvPr/>
          </p:nvPicPr>
          <p:blipFill>
            <a:blip r:embed="rId4"/>
            <a:srcRect/>
            <a:stretch>
              <a:fillRect/>
            </a:stretch>
          </p:blipFill>
          <p:spPr bwMode="auto">
            <a:xfrm>
              <a:off x="5886" y="7434"/>
              <a:ext cx="1119" cy="1460"/>
            </a:xfrm>
            <a:prstGeom prst="rect">
              <a:avLst/>
            </a:prstGeom>
            <a:noFill/>
            <a:ln w="9525">
              <a:noFill/>
              <a:miter lim="800000"/>
              <a:headEnd/>
              <a:tailEnd/>
            </a:ln>
          </p:spPr>
        </p:pic>
      </p:grpSp>
      <p:pic>
        <p:nvPicPr>
          <p:cNvPr id="13318" name="Picture 51"/>
          <p:cNvPicPr>
            <a:picLocks noChangeAspect="1" noChangeArrowheads="1"/>
          </p:cNvPicPr>
          <p:nvPr/>
        </p:nvPicPr>
        <p:blipFill>
          <a:blip r:embed="rId5"/>
          <a:srcRect/>
          <a:stretch>
            <a:fillRect/>
          </a:stretch>
        </p:blipFill>
        <p:spPr bwMode="auto">
          <a:xfrm>
            <a:off x="0" y="76200"/>
            <a:ext cx="1524000" cy="1466850"/>
          </a:xfrm>
          <a:prstGeom prst="rect">
            <a:avLst/>
          </a:prstGeom>
          <a:noFill/>
          <a:ln w="9525">
            <a:noFill/>
            <a:miter lim="800000"/>
            <a:headEnd/>
            <a:tailEnd/>
          </a:ln>
        </p:spPr>
      </p:pic>
      <p:sp>
        <p:nvSpPr>
          <p:cNvPr id="13319" name="Rectangle 2"/>
          <p:cNvSpPr>
            <a:spLocks noChangeArrowheads="1"/>
          </p:cNvSpPr>
          <p:nvPr/>
        </p:nvSpPr>
        <p:spPr bwMode="auto">
          <a:xfrm>
            <a:off x="4038600" y="1563688"/>
            <a:ext cx="1608138" cy="369887"/>
          </a:xfrm>
          <a:prstGeom prst="rect">
            <a:avLst/>
          </a:prstGeom>
          <a:noFill/>
          <a:ln w="9525">
            <a:noFill/>
            <a:miter lim="800000"/>
            <a:headEnd/>
            <a:tailEnd/>
          </a:ln>
        </p:spPr>
        <p:txBody>
          <a:bodyPr wrap="none">
            <a:spAutoFit/>
          </a:bodyPr>
          <a:lstStyle/>
          <a:p>
            <a:r>
              <a:rPr lang="en-US" altLang="en-US">
                <a:solidFill>
                  <a:srgbClr val="008000"/>
                </a:solidFill>
              </a:rPr>
              <a:t>WNA 10/2018</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lvl="3" indent="0" algn="just" rtl="1" eaLnBrk="1" hangingPunct="1">
              <a:buFont typeface="Arial" pitchFamily="34" charset="0"/>
              <a:buNone/>
            </a:pPr>
            <a:r>
              <a:rPr lang="ar-EG" altLang="en-US" sz="6600" smtClean="0">
                <a:solidFill>
                  <a:srgbClr val="000066"/>
                </a:solidFill>
              </a:rPr>
              <a:t> أبدت بعض الدول العربية رغبتها في إدراج الخيار النووي ضمن إستراتيجياتها  في توليد الكهرباء</a:t>
            </a:r>
            <a:endParaRPr lang="ar-LY" altLang="en-US" sz="6600" smtClean="0">
              <a:solidFill>
                <a:srgbClr val="000066"/>
              </a:solidFill>
            </a:endParaRPr>
          </a:p>
          <a:p>
            <a:pPr eaLnBrk="1" hangingPunct="1"/>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16"/>
          <p:cNvGrpSpPr>
            <a:grpSpLocks/>
          </p:cNvGrpSpPr>
          <p:nvPr/>
        </p:nvGrpSpPr>
        <p:grpSpPr bwMode="auto">
          <a:xfrm>
            <a:off x="0" y="0"/>
            <a:ext cx="9144000" cy="6858000"/>
            <a:chOff x="-434" y="-516"/>
            <a:chExt cx="6194" cy="4320"/>
          </a:xfrm>
        </p:grpSpPr>
        <p:pic>
          <p:nvPicPr>
            <p:cNvPr id="15368" name="Picture 17" descr="back"/>
            <p:cNvPicPr>
              <a:picLocks noChangeAspect="1" noChangeArrowheads="1"/>
            </p:cNvPicPr>
            <p:nvPr/>
          </p:nvPicPr>
          <p:blipFill>
            <a:blip r:embed="rId3"/>
            <a:srcRect/>
            <a:stretch>
              <a:fillRect/>
            </a:stretch>
          </p:blipFill>
          <p:spPr bwMode="auto">
            <a:xfrm>
              <a:off x="-434" y="-516"/>
              <a:ext cx="6194" cy="4320"/>
            </a:xfrm>
            <a:prstGeom prst="rect">
              <a:avLst/>
            </a:prstGeom>
            <a:noFill/>
            <a:ln w="9525">
              <a:noFill/>
              <a:miter lim="800000"/>
              <a:headEnd/>
              <a:tailEnd/>
            </a:ln>
          </p:spPr>
        </p:pic>
        <p:sp>
          <p:nvSpPr>
            <p:cNvPr id="1078290" name="AutoShape 18"/>
            <p:cNvSpPr>
              <a:spLocks noChangeArrowheads="1"/>
            </p:cNvSpPr>
            <p:nvPr/>
          </p:nvSpPr>
          <p:spPr bwMode="auto">
            <a:xfrm>
              <a:off x="-431" y="3502"/>
              <a:ext cx="6191" cy="300"/>
            </a:xfrm>
            <a:prstGeom prst="roundRect">
              <a:avLst>
                <a:gd name="adj" fmla="val 0"/>
              </a:avLst>
            </a:prstGeom>
            <a:gradFill rotWithShape="0">
              <a:gsLst>
                <a:gs pos="0">
                  <a:srgbClr val="71B8FF"/>
                </a:gs>
                <a:gs pos="50000">
                  <a:schemeClr val="bg1">
                    <a:alpha val="80000"/>
                  </a:schemeClr>
                </a:gs>
                <a:gs pos="100000">
                  <a:srgbClr val="71B8FF"/>
                </a:gs>
              </a:gsLst>
              <a:lin ang="0" scaled="1"/>
            </a:gradFill>
            <a:ln w="9525">
              <a:noFill/>
              <a:round/>
              <a:headEnd/>
              <a:tailEnd/>
            </a:ln>
          </p:spPr>
          <p:txBody>
            <a:bodyPr wrap="none" anchor="ctr"/>
            <a:lstStyle/>
            <a:p>
              <a:pPr>
                <a:defRPr/>
              </a:pPr>
              <a:endParaRPr lang="en-US">
                <a:latin typeface="Arial" charset="0"/>
                <a:cs typeface="Arial" charset="0"/>
              </a:endParaRPr>
            </a:p>
          </p:txBody>
        </p:sp>
      </p:grpSp>
      <p:sp>
        <p:nvSpPr>
          <p:cNvPr id="15363" name="Text Box 4"/>
          <p:cNvSpPr txBox="1">
            <a:spLocks noChangeArrowheads="1"/>
          </p:cNvSpPr>
          <p:nvPr/>
        </p:nvSpPr>
        <p:spPr bwMode="auto">
          <a:xfrm>
            <a:off x="1652588" y="5013325"/>
            <a:ext cx="812800" cy="366713"/>
          </a:xfrm>
          <a:prstGeom prst="rect">
            <a:avLst/>
          </a:prstGeom>
          <a:noFill/>
          <a:ln w="9525">
            <a:noFill/>
            <a:miter lim="800000"/>
            <a:headEnd/>
            <a:tailEnd/>
          </a:ln>
        </p:spPr>
        <p:txBody>
          <a:bodyPr>
            <a:spAutoFit/>
          </a:bodyPr>
          <a:lstStyle/>
          <a:p>
            <a:endParaRPr lang="en-US" altLang="en-US">
              <a:latin typeface="Times New Roman" pitchFamily="18" charset="0"/>
            </a:endParaRPr>
          </a:p>
        </p:txBody>
      </p:sp>
      <p:sp>
        <p:nvSpPr>
          <p:cNvPr id="1078277" name="Rectangle 5"/>
          <p:cNvSpPr>
            <a:spLocks noChangeArrowheads="1"/>
          </p:cNvSpPr>
          <p:nvPr/>
        </p:nvSpPr>
        <p:spPr bwMode="auto">
          <a:xfrm>
            <a:off x="179388" y="188913"/>
            <a:ext cx="8964612" cy="698525"/>
          </a:xfrm>
          <a:prstGeom prst="rect">
            <a:avLst/>
          </a:prstGeom>
          <a:noFill/>
          <a:ln w="9525">
            <a:noFill/>
            <a:miter lim="800000"/>
            <a:headEnd/>
            <a:tailEnd/>
          </a:ln>
          <a:effectLst/>
        </p:spPr>
        <p:txBody>
          <a:bodyPr>
            <a:spAutoFit/>
          </a:bodyPr>
          <a:lstStyle/>
          <a:p>
            <a:pPr algn="ctr" rtl="1">
              <a:lnSpc>
                <a:spcPct val="120000"/>
              </a:lnSpc>
              <a:defRPr/>
            </a:pPr>
            <a:r>
              <a:rPr lang="ar-EG" sz="3600" b="1" dirty="0">
                <a:effectLst>
                  <a:outerShdw blurRad="38100" dist="38100" dir="2700000" algn="tl">
                    <a:srgbClr val="C0C0C0"/>
                  </a:outerShdw>
                </a:effectLst>
                <a:cs typeface="Arabic Transparent" pitchFamily="2" charset="0"/>
              </a:rPr>
              <a:t>دوافع استخدام الطاقة النووية في الدول العربية</a:t>
            </a:r>
            <a:endParaRPr lang="en-US" sz="3600" b="1" dirty="0">
              <a:effectLst>
                <a:outerShdw blurRad="38100" dist="38100" dir="2700000" algn="tl">
                  <a:srgbClr val="C0C0C0"/>
                </a:outerShdw>
              </a:effectLst>
              <a:cs typeface="Arabic Transparent" pitchFamily="2" charset="0"/>
            </a:endParaRPr>
          </a:p>
        </p:txBody>
      </p:sp>
      <p:sp>
        <p:nvSpPr>
          <p:cNvPr id="15365" name="Rectangle 10"/>
          <p:cNvSpPr>
            <a:spLocks noChangeArrowheads="1"/>
          </p:cNvSpPr>
          <p:nvPr/>
        </p:nvSpPr>
        <p:spPr bwMode="auto">
          <a:xfrm>
            <a:off x="71438" y="1512888"/>
            <a:ext cx="9037637" cy="4873129"/>
          </a:xfrm>
          <a:prstGeom prst="rect">
            <a:avLst/>
          </a:prstGeom>
          <a:noFill/>
          <a:ln w="9525">
            <a:noFill/>
            <a:miter lim="800000"/>
            <a:headEnd/>
            <a:tailEnd/>
          </a:ln>
        </p:spPr>
        <p:txBody>
          <a:bodyPr anchor="ctr">
            <a:spAutoFit/>
          </a:bodyPr>
          <a:lstStyle/>
          <a:p>
            <a:pPr marL="442913" algn="r" rtl="1">
              <a:lnSpc>
                <a:spcPts val="3363"/>
              </a:lnSpc>
              <a:spcBef>
                <a:spcPct val="20000"/>
              </a:spcBef>
              <a:spcAft>
                <a:spcPct val="40000"/>
              </a:spcAft>
              <a:buClr>
                <a:srgbClr val="FF0000"/>
              </a:buClr>
              <a:buFontTx/>
              <a:buChar char="-"/>
            </a:pPr>
            <a:r>
              <a:rPr lang="ar-SA" altLang="en-US" sz="2800" b="1" dirty="0">
                <a:solidFill>
                  <a:srgbClr val="008000"/>
                </a:solidFill>
                <a:latin typeface="Calibri" pitchFamily="34" charset="0"/>
              </a:rPr>
              <a:t>الزيادة  في الطلب على الطاقة </a:t>
            </a:r>
            <a:r>
              <a:rPr lang="ar-SA" altLang="en-US" sz="2800" b="1" dirty="0">
                <a:solidFill>
                  <a:srgbClr val="008000"/>
                </a:solidFill>
                <a:latin typeface="Calibri" pitchFamily="34" charset="0"/>
                <a:sym typeface="Wingdings" pitchFamily="2" charset="2"/>
              </a:rPr>
              <a:t> وشحة المياه والنقص المتزايد في احتياطيات النفط والغاز</a:t>
            </a:r>
            <a:r>
              <a:rPr lang="en-US" altLang="en-US" sz="2800" b="1" dirty="0">
                <a:solidFill>
                  <a:srgbClr val="008000"/>
                </a:solidFill>
                <a:latin typeface="Calibri" pitchFamily="34" charset="0"/>
                <a:sym typeface="Wingdings" pitchFamily="2" charset="2"/>
              </a:rPr>
              <a:t> </a:t>
            </a:r>
            <a:r>
              <a:rPr lang="ar-LY" altLang="en-US" sz="2800" b="1" dirty="0">
                <a:solidFill>
                  <a:srgbClr val="008000"/>
                </a:solidFill>
                <a:latin typeface="Calibri" pitchFamily="34" charset="0"/>
                <a:sym typeface="Wingdings" pitchFamily="2" charset="2"/>
              </a:rPr>
              <a:t>وتأرجح أسعاره و إقتصادية التكلفة</a:t>
            </a:r>
            <a:endParaRPr lang="ar-SA" altLang="en-US" sz="2800" b="1" dirty="0">
              <a:solidFill>
                <a:srgbClr val="008000"/>
              </a:solidFill>
              <a:latin typeface="Calibri" pitchFamily="34" charset="0"/>
              <a:sym typeface="Wingdings" pitchFamily="2" charset="2"/>
            </a:endParaRPr>
          </a:p>
          <a:p>
            <a:pPr marL="442913" algn="r" rtl="1">
              <a:lnSpc>
                <a:spcPts val="3363"/>
              </a:lnSpc>
              <a:spcBef>
                <a:spcPct val="20000"/>
              </a:spcBef>
              <a:spcAft>
                <a:spcPct val="40000"/>
              </a:spcAft>
              <a:buClr>
                <a:srgbClr val="FF0000"/>
              </a:buClr>
              <a:buFontTx/>
              <a:buChar char="-"/>
            </a:pPr>
            <a:r>
              <a:rPr lang="ar-SA" altLang="en-US" sz="2800" b="1" dirty="0">
                <a:solidFill>
                  <a:srgbClr val="008000"/>
                </a:solidFill>
                <a:latin typeface="Calibri" pitchFamily="34" charset="0"/>
                <a:sym typeface="Wingdings" pitchFamily="2" charset="2"/>
              </a:rPr>
              <a:t> </a:t>
            </a:r>
            <a:r>
              <a:rPr lang="ar-LY" altLang="en-US" sz="2800" b="1" dirty="0">
                <a:solidFill>
                  <a:srgbClr val="008000"/>
                </a:solidFill>
                <a:latin typeface="Calibri" pitchFamily="34" charset="0"/>
                <a:sym typeface="Wingdings" pitchFamily="2" charset="2"/>
              </a:rPr>
              <a:t> التحسن المتزايد في مستوى الأمان والأمن والضمانات النوويين</a:t>
            </a:r>
            <a:endParaRPr lang="en-US" altLang="en-US" sz="2800" b="1" dirty="0">
              <a:solidFill>
                <a:srgbClr val="008000"/>
              </a:solidFill>
              <a:latin typeface="Calibri" pitchFamily="34" charset="0"/>
            </a:endParaRPr>
          </a:p>
          <a:p>
            <a:pPr marL="442913" algn="r" rtl="1">
              <a:lnSpc>
                <a:spcPts val="3363"/>
              </a:lnSpc>
              <a:spcBef>
                <a:spcPct val="20000"/>
              </a:spcBef>
              <a:spcAft>
                <a:spcPct val="40000"/>
              </a:spcAft>
              <a:buClr>
                <a:srgbClr val="FF0000"/>
              </a:buClr>
              <a:buFont typeface="Wingdings 2" pitchFamily="18" charset="2"/>
              <a:buNone/>
            </a:pPr>
            <a:r>
              <a:rPr lang="ar-SA" altLang="en-US" sz="2800" b="1" dirty="0">
                <a:solidFill>
                  <a:srgbClr val="008000"/>
                </a:solidFill>
                <a:latin typeface="Calibri" pitchFamily="34" charset="0"/>
              </a:rPr>
              <a:t>- أمن الطاقة / الإكتفاء الذاتي </a:t>
            </a:r>
            <a:r>
              <a:rPr lang="ar-LY" altLang="en-US" sz="2800" b="1" dirty="0">
                <a:solidFill>
                  <a:srgbClr val="008000"/>
                </a:solidFill>
                <a:latin typeface="Calibri" pitchFamily="34" charset="0"/>
              </a:rPr>
              <a:t>/</a:t>
            </a:r>
            <a:r>
              <a:rPr lang="ar-SA" altLang="en-US" sz="2800" b="1" dirty="0">
                <a:solidFill>
                  <a:srgbClr val="008000"/>
                </a:solidFill>
                <a:latin typeface="Calibri" pitchFamily="34" charset="0"/>
              </a:rPr>
              <a:t> تنوع مصادر الطاقة</a:t>
            </a:r>
            <a:r>
              <a:rPr lang="ar-LY" altLang="en-US" sz="2800" b="1" dirty="0">
                <a:solidFill>
                  <a:srgbClr val="008000"/>
                </a:solidFill>
                <a:latin typeface="Calibri" pitchFamily="34" charset="0"/>
              </a:rPr>
              <a:t>/ إمكانية الإستخدام في إزالة ملوحة مياه البحر.</a:t>
            </a:r>
            <a:endParaRPr lang="en-US" altLang="en-US" sz="2800" b="1" dirty="0">
              <a:solidFill>
                <a:srgbClr val="008000"/>
              </a:solidFill>
              <a:latin typeface="Calibri" pitchFamily="34" charset="0"/>
            </a:endParaRPr>
          </a:p>
          <a:p>
            <a:pPr marL="442913" algn="r" rtl="1">
              <a:lnSpc>
                <a:spcPts val="3363"/>
              </a:lnSpc>
              <a:spcBef>
                <a:spcPct val="20000"/>
              </a:spcBef>
              <a:spcAft>
                <a:spcPct val="40000"/>
              </a:spcAft>
              <a:buClr>
                <a:srgbClr val="FF0000"/>
              </a:buClr>
              <a:buFont typeface="Wingdings 2" pitchFamily="18" charset="2"/>
              <a:buNone/>
            </a:pPr>
            <a:r>
              <a:rPr lang="ar-SA" altLang="en-US" sz="2800" b="1" dirty="0">
                <a:solidFill>
                  <a:srgbClr val="008000"/>
                </a:solidFill>
                <a:latin typeface="Calibri" pitchFamily="34" charset="0"/>
              </a:rPr>
              <a:t> -</a:t>
            </a:r>
            <a:r>
              <a:rPr lang="ar-LY" altLang="en-US" sz="2800" b="1" dirty="0">
                <a:solidFill>
                  <a:srgbClr val="008000"/>
                </a:solidFill>
                <a:latin typeface="Calibri" pitchFamily="34" charset="0"/>
              </a:rPr>
              <a:t> الرغبة في بيع النفط بفائدة أكبر في السوق العالمي</a:t>
            </a:r>
            <a:endParaRPr lang="en-US" altLang="en-US" sz="2800" b="1" dirty="0">
              <a:solidFill>
                <a:srgbClr val="008000"/>
              </a:solidFill>
              <a:latin typeface="Calibri" pitchFamily="34" charset="0"/>
            </a:endParaRPr>
          </a:p>
          <a:p>
            <a:pPr marL="442913" algn="r" rtl="1">
              <a:lnSpc>
                <a:spcPts val="3363"/>
              </a:lnSpc>
              <a:spcBef>
                <a:spcPct val="20000"/>
              </a:spcBef>
              <a:spcAft>
                <a:spcPct val="40000"/>
              </a:spcAft>
              <a:buClr>
                <a:srgbClr val="FF0000"/>
              </a:buClr>
              <a:buFont typeface="Wingdings 2" pitchFamily="18" charset="2"/>
              <a:buNone/>
            </a:pPr>
            <a:r>
              <a:rPr lang="ar-SA" altLang="en-US" sz="2800" b="1" dirty="0">
                <a:solidFill>
                  <a:srgbClr val="008000"/>
                </a:solidFill>
                <a:latin typeface="Calibri" pitchFamily="34" charset="0"/>
              </a:rPr>
              <a:t>-إنبعاثات الغازات المسببة للإحتباس الحراري أقل وكذلك تلوث </a:t>
            </a:r>
            <a:r>
              <a:rPr lang="ar-SA" altLang="en-US" sz="2800" b="1" dirty="0" smtClean="0">
                <a:solidFill>
                  <a:srgbClr val="008000"/>
                </a:solidFill>
                <a:latin typeface="Calibri" pitchFamily="34" charset="0"/>
              </a:rPr>
              <a:t>الهواء</a:t>
            </a:r>
            <a:endParaRPr lang="ar-TN" altLang="en-US" sz="2800" b="1" dirty="0" smtClean="0">
              <a:solidFill>
                <a:srgbClr val="008000"/>
              </a:solidFill>
              <a:latin typeface="Calibri" pitchFamily="34" charset="0"/>
            </a:endParaRPr>
          </a:p>
          <a:p>
            <a:pPr marL="442913" algn="r" rtl="1">
              <a:lnSpc>
                <a:spcPts val="3363"/>
              </a:lnSpc>
              <a:spcBef>
                <a:spcPct val="20000"/>
              </a:spcBef>
              <a:spcAft>
                <a:spcPct val="40000"/>
              </a:spcAft>
              <a:buClr>
                <a:srgbClr val="FF0000"/>
              </a:buClr>
              <a:buFont typeface="Wingdings 2" pitchFamily="18" charset="2"/>
              <a:buNone/>
            </a:pPr>
            <a:r>
              <a:rPr lang="ar-TN" altLang="en-US" sz="2800" b="1" dirty="0" smtClean="0">
                <a:solidFill>
                  <a:srgbClr val="008000"/>
                </a:solidFill>
                <a:latin typeface="Calibri" pitchFamily="34" charset="0"/>
              </a:rPr>
              <a:t>-الضغط على صناديق التعويض الطاقي</a:t>
            </a:r>
            <a:endParaRPr lang="en-US" altLang="en-US" sz="2800" b="1" dirty="0">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AMDI SALEM\Desktop\couts.png"/>
          <p:cNvPicPr>
            <a:picLocks noChangeAspect="1" noChangeArrowheads="1"/>
          </p:cNvPicPr>
          <p:nvPr/>
        </p:nvPicPr>
        <p:blipFill>
          <a:blip r:embed="rId2"/>
          <a:srcRect/>
          <a:stretch>
            <a:fillRect/>
          </a:stretch>
        </p:blipFill>
        <p:spPr bwMode="auto">
          <a:xfrm>
            <a:off x="-2996" y="457201"/>
            <a:ext cx="9146996" cy="48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0" name="Group 16"/>
          <p:cNvGrpSpPr>
            <a:grpSpLocks/>
          </p:cNvGrpSpPr>
          <p:nvPr/>
        </p:nvGrpSpPr>
        <p:grpSpPr bwMode="auto">
          <a:xfrm>
            <a:off x="0" y="0"/>
            <a:ext cx="9144000" cy="6858000"/>
            <a:chOff x="-434" y="-516"/>
            <a:chExt cx="6194" cy="4320"/>
          </a:xfrm>
        </p:grpSpPr>
        <p:pic>
          <p:nvPicPr>
            <p:cNvPr id="16392" name="Picture 17" descr="back"/>
            <p:cNvPicPr>
              <a:picLocks noChangeAspect="1" noChangeArrowheads="1"/>
            </p:cNvPicPr>
            <p:nvPr/>
          </p:nvPicPr>
          <p:blipFill>
            <a:blip r:embed="rId3"/>
            <a:srcRect/>
            <a:stretch>
              <a:fillRect/>
            </a:stretch>
          </p:blipFill>
          <p:spPr bwMode="auto">
            <a:xfrm>
              <a:off x="-434" y="-516"/>
              <a:ext cx="6194" cy="4320"/>
            </a:xfrm>
            <a:prstGeom prst="rect">
              <a:avLst/>
            </a:prstGeom>
            <a:noFill/>
            <a:ln w="9525">
              <a:noFill/>
              <a:miter lim="800000"/>
              <a:headEnd/>
              <a:tailEnd/>
            </a:ln>
          </p:spPr>
        </p:pic>
        <p:sp>
          <p:nvSpPr>
            <p:cNvPr id="1078290" name="AutoShape 18"/>
            <p:cNvSpPr>
              <a:spLocks noChangeArrowheads="1"/>
            </p:cNvSpPr>
            <p:nvPr/>
          </p:nvSpPr>
          <p:spPr bwMode="auto">
            <a:xfrm>
              <a:off x="-431" y="3502"/>
              <a:ext cx="6191" cy="300"/>
            </a:xfrm>
            <a:prstGeom prst="roundRect">
              <a:avLst>
                <a:gd name="adj" fmla="val 0"/>
              </a:avLst>
            </a:prstGeom>
            <a:gradFill rotWithShape="0">
              <a:gsLst>
                <a:gs pos="0">
                  <a:srgbClr val="71B8FF"/>
                </a:gs>
                <a:gs pos="50000">
                  <a:schemeClr val="bg1">
                    <a:alpha val="80000"/>
                  </a:schemeClr>
                </a:gs>
                <a:gs pos="100000">
                  <a:srgbClr val="71B8FF"/>
                </a:gs>
              </a:gsLst>
              <a:lin ang="0" scaled="1"/>
            </a:gradFill>
            <a:ln w="9525">
              <a:noFill/>
              <a:round/>
              <a:headEnd/>
              <a:tailEnd/>
            </a:ln>
          </p:spPr>
          <p:txBody>
            <a:bodyPr wrap="none" anchor="ctr"/>
            <a:lstStyle/>
            <a:p>
              <a:pPr>
                <a:defRPr/>
              </a:pPr>
              <a:endParaRPr lang="en-US">
                <a:latin typeface="Arial" charset="0"/>
                <a:cs typeface="Arial" charset="0"/>
              </a:endParaRPr>
            </a:p>
          </p:txBody>
        </p:sp>
      </p:grpSp>
      <p:sp>
        <p:nvSpPr>
          <p:cNvPr id="16387" name="Text Box 4"/>
          <p:cNvSpPr txBox="1">
            <a:spLocks noChangeArrowheads="1"/>
          </p:cNvSpPr>
          <p:nvPr/>
        </p:nvSpPr>
        <p:spPr bwMode="auto">
          <a:xfrm>
            <a:off x="1652588" y="5013325"/>
            <a:ext cx="812800" cy="366713"/>
          </a:xfrm>
          <a:prstGeom prst="rect">
            <a:avLst/>
          </a:prstGeom>
          <a:noFill/>
          <a:ln w="9525">
            <a:noFill/>
            <a:miter lim="800000"/>
            <a:headEnd/>
            <a:tailEnd/>
          </a:ln>
        </p:spPr>
        <p:txBody>
          <a:bodyPr>
            <a:spAutoFit/>
          </a:bodyPr>
          <a:lstStyle/>
          <a:p>
            <a:endParaRPr lang="en-US" altLang="en-US">
              <a:latin typeface="Times New Roman" pitchFamily="18" charset="0"/>
            </a:endParaRPr>
          </a:p>
        </p:txBody>
      </p:sp>
      <p:sp>
        <p:nvSpPr>
          <p:cNvPr id="1078277" name="Rectangle 5"/>
          <p:cNvSpPr>
            <a:spLocks noChangeArrowheads="1"/>
          </p:cNvSpPr>
          <p:nvPr/>
        </p:nvSpPr>
        <p:spPr bwMode="auto">
          <a:xfrm>
            <a:off x="179388" y="0"/>
            <a:ext cx="8964612" cy="698396"/>
          </a:xfrm>
          <a:prstGeom prst="rect">
            <a:avLst/>
          </a:prstGeom>
          <a:noFill/>
          <a:ln w="9525">
            <a:noFill/>
            <a:miter lim="800000"/>
            <a:headEnd/>
            <a:tailEnd/>
          </a:ln>
          <a:effectLst/>
        </p:spPr>
        <p:txBody>
          <a:bodyPr>
            <a:spAutoFit/>
          </a:bodyPr>
          <a:lstStyle/>
          <a:p>
            <a:pPr algn="ctr" rtl="1">
              <a:lnSpc>
                <a:spcPct val="120000"/>
              </a:lnSpc>
              <a:defRPr/>
            </a:pPr>
            <a:r>
              <a:rPr lang="ar-EG" sz="3600" b="1" dirty="0">
                <a:effectLst>
                  <a:outerShdw blurRad="38100" dist="38100" dir="2700000" algn="tl">
                    <a:srgbClr val="C0C0C0"/>
                  </a:outerShdw>
                </a:effectLst>
                <a:cs typeface="Arabic Transparent" pitchFamily="2" charset="0"/>
              </a:rPr>
              <a:t>دوافع استخدام الطاقة النووية في الدول </a:t>
            </a:r>
            <a:r>
              <a:rPr lang="ar-EG" sz="3600" b="1" dirty="0" smtClean="0">
                <a:effectLst>
                  <a:outerShdw blurRad="38100" dist="38100" dir="2700000" algn="tl">
                    <a:srgbClr val="C0C0C0"/>
                  </a:outerShdw>
                </a:effectLst>
                <a:cs typeface="Arabic Transparent" pitchFamily="2" charset="0"/>
              </a:rPr>
              <a:t>الع</a:t>
            </a:r>
            <a:r>
              <a:rPr lang="ar-TN" sz="3600" b="1" dirty="0" smtClean="0">
                <a:effectLst>
                  <a:outerShdw blurRad="38100" dist="38100" dir="2700000" algn="tl">
                    <a:srgbClr val="C0C0C0"/>
                  </a:outerShdw>
                </a:effectLst>
                <a:cs typeface="Arabic Transparent" pitchFamily="2" charset="0"/>
              </a:rPr>
              <a:t>ر</a:t>
            </a:r>
            <a:r>
              <a:rPr lang="ar-EG" sz="3600" b="1" dirty="0" smtClean="0">
                <a:effectLst>
                  <a:outerShdw blurRad="38100" dist="38100" dir="2700000" algn="tl">
                    <a:srgbClr val="C0C0C0"/>
                  </a:outerShdw>
                </a:effectLst>
                <a:cs typeface="Arabic Transparent" pitchFamily="2" charset="0"/>
              </a:rPr>
              <a:t>بية</a:t>
            </a:r>
            <a:endParaRPr lang="en-US" sz="3600" b="1" dirty="0">
              <a:effectLst>
                <a:outerShdw blurRad="38100" dist="38100" dir="2700000" algn="tl">
                  <a:srgbClr val="C0C0C0"/>
                </a:outerShdw>
              </a:effectLst>
              <a:cs typeface="Arabic Transparent" pitchFamily="2" charset="0"/>
            </a:endParaRPr>
          </a:p>
        </p:txBody>
      </p:sp>
      <p:sp>
        <p:nvSpPr>
          <p:cNvPr id="16389" name="Rectangle 10"/>
          <p:cNvSpPr>
            <a:spLocks noChangeArrowheads="1"/>
          </p:cNvSpPr>
          <p:nvPr/>
        </p:nvSpPr>
        <p:spPr bwMode="auto">
          <a:xfrm>
            <a:off x="71438" y="1347788"/>
            <a:ext cx="9037637" cy="4493538"/>
          </a:xfrm>
          <a:prstGeom prst="rect">
            <a:avLst/>
          </a:prstGeom>
          <a:noFill/>
          <a:ln w="9525">
            <a:noFill/>
            <a:miter lim="800000"/>
            <a:headEnd/>
            <a:tailEnd/>
          </a:ln>
        </p:spPr>
        <p:txBody>
          <a:bodyPr anchor="ctr">
            <a:spAutoFit/>
          </a:bodyPr>
          <a:lstStyle/>
          <a:p>
            <a:pPr marL="442913" indent="-360363" algn="justLow" rtl="1">
              <a:buFont typeface="Wingdings" pitchFamily="2" charset="2"/>
              <a:buBlip>
                <a:blip r:embed="rId4"/>
              </a:buBlip>
            </a:pPr>
            <a:r>
              <a:rPr lang="ar-SY" altLang="en-US" sz="2600" dirty="0">
                <a:latin typeface="Times New Roman" pitchFamily="18" charset="0"/>
                <a:cs typeface="Arabic Transparent" pitchFamily="34" charset="0"/>
              </a:rPr>
              <a:t>موثوقية وأمن التزود بسبب انخفاض كميات الوقود النووي وتغطيتها لمدى زمني طويل؛</a:t>
            </a:r>
          </a:p>
          <a:p>
            <a:pPr marL="442913" indent="-360363" algn="justLow" rtl="1">
              <a:buFont typeface="Wingdings" pitchFamily="2" charset="2"/>
              <a:buBlip>
                <a:blip r:embed="rId4"/>
              </a:buBlip>
            </a:pPr>
            <a:r>
              <a:rPr lang="ar-SY" altLang="en-US" sz="2600" dirty="0">
                <a:latin typeface="Times New Roman" pitchFamily="18" charset="0"/>
                <a:cs typeface="Arabic Transparent" pitchFamily="34" charset="0"/>
              </a:rPr>
              <a:t>تقليل الاعتماد على المصادر الأحفورية المهددة بالنضوب ؛</a:t>
            </a:r>
          </a:p>
          <a:p>
            <a:pPr marL="442913" indent="-360363" algn="justLow" rtl="1">
              <a:buFont typeface="Wingdings" pitchFamily="2" charset="2"/>
              <a:buBlip>
                <a:blip r:embed="rId4"/>
              </a:buBlip>
            </a:pPr>
            <a:r>
              <a:rPr lang="ar-SY" altLang="en-US" sz="2600" dirty="0">
                <a:latin typeface="Times New Roman" pitchFamily="18" charset="0"/>
                <a:cs typeface="Arabic Transparent" pitchFamily="34" charset="0"/>
              </a:rPr>
              <a:t>الجدوى الاقتصادية بالنظر للتأثيرات البيئية (الملوثات الهوائية، الاحتباس الحراي)؛</a:t>
            </a:r>
          </a:p>
          <a:p>
            <a:pPr marL="442913" indent="-360363" algn="justLow" rtl="1">
              <a:buFont typeface="Wingdings" pitchFamily="2" charset="2"/>
              <a:buBlip>
                <a:blip r:embed="rId4"/>
              </a:buBlip>
            </a:pPr>
            <a:r>
              <a:rPr lang="ar-TN" altLang="en-US" sz="2600" dirty="0" smtClean="0">
                <a:latin typeface="Times New Roman" pitchFamily="18" charset="0"/>
                <a:cs typeface="Arabic Transparent" pitchFamily="34" charset="0"/>
              </a:rPr>
              <a:t>استقرار</a:t>
            </a:r>
            <a:r>
              <a:rPr lang="ar-SY" altLang="en-US" sz="2600" dirty="0" smtClean="0">
                <a:latin typeface="Times New Roman" pitchFamily="18" charset="0"/>
                <a:cs typeface="Arabic Transparent" pitchFamily="34" charset="0"/>
              </a:rPr>
              <a:t>تكلفة </a:t>
            </a:r>
            <a:r>
              <a:rPr lang="ar-SY" altLang="en-US" sz="2600" dirty="0">
                <a:latin typeface="Times New Roman" pitchFamily="18" charset="0"/>
                <a:cs typeface="Arabic Transparent" pitchFamily="34" charset="0"/>
              </a:rPr>
              <a:t>الكهرباء المولدة نووياً لتقلب أسعار الوقود مقارنةً مع المحطات التقليدية؛</a:t>
            </a:r>
          </a:p>
          <a:p>
            <a:pPr marL="442913" indent="-360363" algn="justLow" rtl="1">
              <a:buFont typeface="Wingdings" pitchFamily="2" charset="2"/>
              <a:buBlip>
                <a:blip r:embed="rId4"/>
              </a:buBlip>
            </a:pPr>
            <a:r>
              <a:rPr lang="ar-SA" altLang="en-US" sz="2600" dirty="0">
                <a:latin typeface="Times New Roman" pitchFamily="18" charset="0"/>
                <a:cs typeface="Times New Roman" pitchFamily="18" charset="0"/>
              </a:rPr>
              <a:t>يمثل </a:t>
            </a:r>
            <a:r>
              <a:rPr lang="ar-SY" altLang="en-US" sz="2600" dirty="0">
                <a:latin typeface="Times New Roman" pitchFamily="18" charset="0"/>
                <a:cs typeface="Times New Roman" pitchFamily="18" charset="0"/>
              </a:rPr>
              <a:t>دخول الخيار النووي </a:t>
            </a:r>
            <a:r>
              <a:rPr lang="ar-SA" altLang="en-US" sz="2600" dirty="0">
                <a:latin typeface="Times New Roman" pitchFamily="18" charset="0"/>
                <a:cs typeface="Times New Roman" pitchFamily="18" charset="0"/>
              </a:rPr>
              <a:t>فرصة واعدة لتطوير البنية التحتية الصناعية والعلمية؛</a:t>
            </a:r>
            <a:r>
              <a:rPr lang="ar-SY" altLang="en-US" sz="2600" dirty="0">
                <a:latin typeface="Times New Roman" pitchFamily="18" charset="0"/>
                <a:cs typeface="Times New Roman" pitchFamily="18" charset="0"/>
              </a:rPr>
              <a:t> </a:t>
            </a:r>
          </a:p>
          <a:p>
            <a:pPr marL="442913" indent="-360363" algn="justLow" rtl="1">
              <a:buFont typeface="Wingdings" pitchFamily="2" charset="2"/>
              <a:buBlip>
                <a:blip r:embed="rId4"/>
              </a:buBlip>
            </a:pPr>
            <a:r>
              <a:rPr lang="ar-SY" altLang="en-US" sz="2600" dirty="0">
                <a:latin typeface="Times New Roman" pitchFamily="18" charset="0"/>
                <a:cs typeface="Times New Roman" pitchFamily="18" charset="0"/>
              </a:rPr>
              <a:t>يساهم</a:t>
            </a:r>
            <a:r>
              <a:rPr lang="ar-SA" altLang="en-US" sz="2600" dirty="0">
                <a:latin typeface="Times New Roman" pitchFamily="18" charset="0"/>
                <a:cs typeface="Times New Roman" pitchFamily="18" charset="0"/>
              </a:rPr>
              <a:t> بناء محطة نووية </a:t>
            </a:r>
            <a:r>
              <a:rPr lang="ar-SY" altLang="en-US" sz="2600" dirty="0">
                <a:latin typeface="Times New Roman" pitchFamily="18" charset="0"/>
                <a:cs typeface="Times New Roman" pitchFamily="18" charset="0"/>
              </a:rPr>
              <a:t>في </a:t>
            </a:r>
            <a:r>
              <a:rPr lang="ar-SA" altLang="en-US" sz="2600" dirty="0">
                <a:latin typeface="Times New Roman" pitchFamily="18" charset="0"/>
                <a:cs typeface="Times New Roman" pitchFamily="18" charset="0"/>
              </a:rPr>
              <a:t>بناء قدرات علمية متميزة في واحدة من المعارف العلمية الدقيقة ويحتم تفعيل وتطوير الكثير من الفعاليات الهندسية والصناعية ذات الآثار العميقة على المجالات التنموية</a:t>
            </a:r>
            <a:r>
              <a:rPr lang="ar-SY" altLang="en-US" sz="2600" dirty="0">
                <a:latin typeface="Times New Roman" pitchFamily="18" charset="0"/>
                <a:cs typeface="Times New Roman" pitchFamily="18" charset="0"/>
              </a:rPr>
              <a:t> الأخرى.</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28" name="Group 16"/>
          <p:cNvGrpSpPr>
            <a:grpSpLocks/>
          </p:cNvGrpSpPr>
          <p:nvPr/>
        </p:nvGrpSpPr>
        <p:grpSpPr bwMode="auto">
          <a:xfrm>
            <a:off x="0" y="0"/>
            <a:ext cx="9144000" cy="6858000"/>
            <a:chOff x="-434" y="-516"/>
            <a:chExt cx="6194" cy="4320"/>
          </a:xfrm>
        </p:grpSpPr>
        <p:pic>
          <p:nvPicPr>
            <p:cNvPr id="17430" name="Picture 17" descr="back"/>
            <p:cNvPicPr>
              <a:picLocks noChangeAspect="1" noChangeArrowheads="1"/>
            </p:cNvPicPr>
            <p:nvPr/>
          </p:nvPicPr>
          <p:blipFill>
            <a:blip r:embed="rId3"/>
            <a:srcRect/>
            <a:stretch>
              <a:fillRect/>
            </a:stretch>
          </p:blipFill>
          <p:spPr bwMode="auto">
            <a:xfrm>
              <a:off x="-434" y="-516"/>
              <a:ext cx="6194" cy="4320"/>
            </a:xfrm>
            <a:prstGeom prst="rect">
              <a:avLst/>
            </a:prstGeom>
            <a:noFill/>
            <a:ln w="9525">
              <a:noFill/>
              <a:miter lim="800000"/>
              <a:headEnd/>
              <a:tailEnd/>
            </a:ln>
          </p:spPr>
        </p:pic>
        <p:sp>
          <p:nvSpPr>
            <p:cNvPr id="1078290" name="AutoShape 18"/>
            <p:cNvSpPr>
              <a:spLocks noChangeArrowheads="1"/>
            </p:cNvSpPr>
            <p:nvPr/>
          </p:nvSpPr>
          <p:spPr bwMode="auto">
            <a:xfrm>
              <a:off x="-431" y="3502"/>
              <a:ext cx="6191" cy="300"/>
            </a:xfrm>
            <a:prstGeom prst="roundRect">
              <a:avLst>
                <a:gd name="adj" fmla="val 0"/>
              </a:avLst>
            </a:prstGeom>
            <a:gradFill rotWithShape="0">
              <a:gsLst>
                <a:gs pos="0">
                  <a:srgbClr val="71B8FF"/>
                </a:gs>
                <a:gs pos="50000">
                  <a:schemeClr val="bg1">
                    <a:alpha val="80000"/>
                  </a:schemeClr>
                </a:gs>
                <a:gs pos="100000">
                  <a:srgbClr val="71B8FF"/>
                </a:gs>
              </a:gsLst>
              <a:lin ang="0" scaled="1"/>
            </a:gradFill>
            <a:ln w="9525">
              <a:no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grpSp>
      <p:sp>
        <p:nvSpPr>
          <p:cNvPr id="17411" name="Text Box 4"/>
          <p:cNvSpPr txBox="1">
            <a:spLocks noChangeArrowheads="1"/>
          </p:cNvSpPr>
          <p:nvPr/>
        </p:nvSpPr>
        <p:spPr bwMode="auto">
          <a:xfrm>
            <a:off x="1652588" y="5013325"/>
            <a:ext cx="812800" cy="366713"/>
          </a:xfrm>
          <a:prstGeom prst="rect">
            <a:avLst/>
          </a:prstGeom>
          <a:noFill/>
          <a:ln w="9525">
            <a:noFill/>
            <a:miter lim="800000"/>
            <a:headEnd/>
            <a:tailEnd/>
          </a:ln>
        </p:spPr>
        <p:txBody>
          <a:bodyPr>
            <a:spAutoFit/>
          </a:bodyPr>
          <a:lstStyle/>
          <a:p>
            <a:endParaRPr lang="en-US" altLang="en-US">
              <a:latin typeface="Times New Roman" pitchFamily="18" charset="0"/>
            </a:endParaRPr>
          </a:p>
        </p:txBody>
      </p:sp>
      <p:sp>
        <p:nvSpPr>
          <p:cNvPr id="1078277" name="Rectangle 5"/>
          <p:cNvSpPr>
            <a:spLocks noChangeArrowheads="1"/>
          </p:cNvSpPr>
          <p:nvPr/>
        </p:nvSpPr>
        <p:spPr bwMode="auto">
          <a:xfrm>
            <a:off x="2362200" y="188913"/>
            <a:ext cx="4572000" cy="1360822"/>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ct val="120000"/>
              </a:lnSpc>
              <a:defRPr/>
            </a:pPr>
            <a:r>
              <a:rPr lang="ar-EG" altLang="en-US" sz="3600" b="1" dirty="0">
                <a:effectLst>
                  <a:outerShdw blurRad="38100" dist="38100" dir="2700000" algn="tl">
                    <a:srgbClr val="C0C0C0"/>
                  </a:outerShdw>
                </a:effectLst>
              </a:rPr>
              <a:t>دوافع استخدام الطاقة النووية في الدول العربية</a:t>
            </a:r>
            <a:endParaRPr lang="en-US" altLang="en-US" sz="3600" b="1" dirty="0">
              <a:effectLst>
                <a:outerShdw blurRad="38100" dist="38100" dir="2700000" algn="tl">
                  <a:srgbClr val="C0C0C0"/>
                </a:outerShdw>
              </a:effectLst>
            </a:endParaRPr>
          </a:p>
        </p:txBody>
      </p:sp>
      <p:sp>
        <p:nvSpPr>
          <p:cNvPr id="34821" name="Rectangle 10"/>
          <p:cNvSpPr>
            <a:spLocks noChangeArrowheads="1"/>
          </p:cNvSpPr>
          <p:nvPr/>
        </p:nvSpPr>
        <p:spPr bwMode="auto">
          <a:xfrm>
            <a:off x="609600" y="1879600"/>
            <a:ext cx="807720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44291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a:defRPr/>
            </a:pPr>
            <a:r>
              <a:rPr lang="ar-JO" sz="2800" dirty="0"/>
              <a:t> النمو السريع للطلب</a:t>
            </a:r>
          </a:p>
          <a:p>
            <a:pPr algn="r" rtl="1">
              <a:defRPr/>
            </a:pPr>
            <a:endParaRPr lang="en-US" sz="2800" dirty="0"/>
          </a:p>
          <a:p>
            <a:pPr algn="r" rtl="1">
              <a:defRPr/>
            </a:pPr>
            <a:r>
              <a:rPr lang="ar-JO" sz="2800" dirty="0"/>
              <a:t>نمو الطلب العربي على الكهرباء أعلى النسب العالمية اطلاقاً</a:t>
            </a:r>
            <a:endParaRPr lang="en-US" sz="2800" dirty="0"/>
          </a:p>
          <a:p>
            <a:pPr algn="ctr" rtl="1">
              <a:defRPr/>
            </a:pPr>
            <a:r>
              <a:rPr lang="ar-JO" sz="3200" b="1" dirty="0"/>
              <a:t>5% -  8%</a:t>
            </a:r>
            <a:r>
              <a:rPr lang="ar-JO" sz="2800" dirty="0"/>
              <a:t> سنوياً (واحيانا 10%)</a:t>
            </a:r>
          </a:p>
          <a:p>
            <a:pPr algn="ctr" rtl="1">
              <a:defRPr/>
            </a:pPr>
            <a:r>
              <a:rPr lang="ar-JO" sz="2800" b="1" dirty="0" smtClean="0">
                <a:solidFill>
                  <a:schemeClr val="accent2">
                    <a:lumMod val="75000"/>
                  </a:schemeClr>
                </a:solidFill>
              </a:rPr>
              <a:t>المعدل </a:t>
            </a:r>
            <a:r>
              <a:rPr lang="ar-JO" sz="2800" b="1" dirty="0">
                <a:solidFill>
                  <a:schemeClr val="accent2">
                    <a:lumMod val="75000"/>
                  </a:schemeClr>
                </a:solidFill>
              </a:rPr>
              <a:t>العالمي 2.3%- 2.4%    </a:t>
            </a:r>
          </a:p>
          <a:p>
            <a:pPr algn="r" rtl="1">
              <a:defRPr/>
            </a:pPr>
            <a:r>
              <a:rPr lang="ar-JO" sz="2800" dirty="0" smtClean="0"/>
              <a:t>المعدل </a:t>
            </a:r>
            <a:r>
              <a:rPr lang="ar-JO" sz="2800" dirty="0"/>
              <a:t>العربي 3 اضعاف المعدل العالمي</a:t>
            </a:r>
            <a:endParaRPr lang="en-US" sz="2800" dirty="0"/>
          </a:p>
          <a:p>
            <a:pPr algn="r" rtl="1">
              <a:defRPr/>
            </a:pPr>
            <a:r>
              <a:rPr lang="ar-JO" sz="2800" dirty="0"/>
              <a:t>يتوقع ان يستمر النمو السريع هذا لسنوات عديدة </a:t>
            </a:r>
            <a:r>
              <a:rPr lang="ar-JO" sz="2800" dirty="0" smtClean="0"/>
              <a:t>قادمة</a:t>
            </a:r>
            <a:r>
              <a:rPr lang="ar-TN" sz="2800" dirty="0" smtClean="0"/>
              <a:t>(و</a:t>
            </a:r>
            <a:r>
              <a:rPr lang="ar-SA" altLang="en-US" sz="2800" dirty="0" smtClean="0"/>
              <a:t>ذ</a:t>
            </a:r>
            <a:r>
              <a:rPr lang="ar-TN" sz="2800" dirty="0" smtClean="0"/>
              <a:t>لك لتطور عدد السكان و تطور مستلزمات المواطن </a:t>
            </a:r>
            <a:r>
              <a:rPr lang="ar-TN" sz="2800" dirty="0" smtClean="0"/>
              <a:t>العربي والتغيرات المناخية)</a:t>
            </a:r>
            <a:endParaRPr lang="en-US" sz="2800" dirty="0"/>
          </a:p>
        </p:txBody>
      </p:sp>
      <p:pic>
        <p:nvPicPr>
          <p:cNvPr id="17414" name="Picture 51"/>
          <p:cNvPicPr>
            <a:picLocks noChangeAspect="1" noChangeArrowheads="1"/>
          </p:cNvPicPr>
          <p:nvPr/>
        </p:nvPicPr>
        <p:blipFill>
          <a:blip r:embed="rId4"/>
          <a:srcRect/>
          <a:stretch>
            <a:fillRect/>
          </a:stretch>
        </p:blipFill>
        <p:spPr bwMode="auto">
          <a:xfrm>
            <a:off x="0" y="76200"/>
            <a:ext cx="1143000" cy="1295400"/>
          </a:xfrm>
          <a:prstGeom prst="rect">
            <a:avLst/>
          </a:prstGeom>
          <a:noFill/>
          <a:ln w="9525">
            <a:noFill/>
            <a:miter lim="800000"/>
            <a:headEnd/>
            <a:tailEnd/>
          </a:ln>
        </p:spPr>
      </p:pic>
      <p:grpSp>
        <p:nvGrpSpPr>
          <p:cNvPr id="17415" name="Group 45"/>
          <p:cNvGrpSpPr>
            <a:grpSpLocks/>
          </p:cNvGrpSpPr>
          <p:nvPr/>
        </p:nvGrpSpPr>
        <p:grpSpPr bwMode="auto">
          <a:xfrm>
            <a:off x="7924800" y="0"/>
            <a:ext cx="1066800" cy="1219200"/>
            <a:chOff x="4680" y="6498"/>
            <a:chExt cx="3402" cy="3402"/>
          </a:xfrm>
        </p:grpSpPr>
        <p:pic>
          <p:nvPicPr>
            <p:cNvPr id="17423" name="Picture 46"/>
            <p:cNvPicPr preferRelativeResize="0">
              <a:picLocks noChangeAspect="1" noChangeArrowheads="1"/>
            </p:cNvPicPr>
            <p:nvPr/>
          </p:nvPicPr>
          <p:blipFill>
            <a:blip r:embed="rId5"/>
            <a:srcRect/>
            <a:stretch>
              <a:fillRect/>
            </a:stretch>
          </p:blipFill>
          <p:spPr bwMode="auto">
            <a:xfrm>
              <a:off x="4680" y="6498"/>
              <a:ext cx="3402" cy="3402"/>
            </a:xfrm>
            <a:prstGeom prst="rect">
              <a:avLst/>
            </a:prstGeom>
            <a:solidFill>
              <a:srgbClr val="339966"/>
            </a:solidFill>
            <a:ln w="9525">
              <a:noFill/>
              <a:miter lim="800000"/>
              <a:headEnd/>
              <a:tailEnd/>
            </a:ln>
          </p:spPr>
        </p:pic>
        <p:sp>
          <p:nvSpPr>
            <p:cNvPr id="17424"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17425"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17426"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17427" name="Picture 50"/>
            <p:cNvPicPr preferRelativeResize="0">
              <a:picLocks noChangeAspect="1" noChangeArrowheads="1"/>
            </p:cNvPicPr>
            <p:nvPr/>
          </p:nvPicPr>
          <p:blipFill>
            <a:blip r:embed="rId6"/>
            <a:srcRect/>
            <a:stretch>
              <a:fillRect/>
            </a:stretch>
          </p:blipFill>
          <p:spPr bwMode="auto">
            <a:xfrm>
              <a:off x="5886" y="7434"/>
              <a:ext cx="1119" cy="1460"/>
            </a:xfrm>
            <a:prstGeom prst="rect">
              <a:avLst/>
            </a:prstGeom>
            <a:noFill/>
            <a:ln w="9525">
              <a:noFill/>
              <a:miter lim="800000"/>
              <a:headEnd/>
              <a:tailEnd/>
            </a:ln>
          </p:spPr>
        </p:pic>
      </p:grpSp>
      <p:pic>
        <p:nvPicPr>
          <p:cNvPr id="17416" name="Picture 51"/>
          <p:cNvPicPr>
            <a:picLocks noChangeAspect="1" noChangeArrowheads="1"/>
          </p:cNvPicPr>
          <p:nvPr/>
        </p:nvPicPr>
        <p:blipFill>
          <a:blip r:embed="rId4"/>
          <a:srcRect/>
          <a:stretch>
            <a:fillRect/>
          </a:stretch>
        </p:blipFill>
        <p:spPr bwMode="auto">
          <a:xfrm>
            <a:off x="0" y="76200"/>
            <a:ext cx="1524000" cy="1466850"/>
          </a:xfrm>
          <a:prstGeom prst="rect">
            <a:avLst/>
          </a:prstGeom>
          <a:noFill/>
          <a:ln w="9525">
            <a:noFill/>
            <a:miter lim="800000"/>
            <a:headEnd/>
            <a:tailEnd/>
          </a:ln>
        </p:spPr>
      </p:pic>
      <p:grpSp>
        <p:nvGrpSpPr>
          <p:cNvPr id="17417" name="Group 45"/>
          <p:cNvGrpSpPr>
            <a:grpSpLocks/>
          </p:cNvGrpSpPr>
          <p:nvPr/>
        </p:nvGrpSpPr>
        <p:grpSpPr bwMode="auto">
          <a:xfrm>
            <a:off x="7848600" y="0"/>
            <a:ext cx="1295400" cy="1371600"/>
            <a:chOff x="4680" y="6498"/>
            <a:chExt cx="3402" cy="3402"/>
          </a:xfrm>
        </p:grpSpPr>
        <p:pic>
          <p:nvPicPr>
            <p:cNvPr id="17418" name="Picture 46"/>
            <p:cNvPicPr preferRelativeResize="0">
              <a:picLocks noChangeAspect="1" noChangeArrowheads="1"/>
            </p:cNvPicPr>
            <p:nvPr/>
          </p:nvPicPr>
          <p:blipFill>
            <a:blip r:embed="rId5"/>
            <a:srcRect/>
            <a:stretch>
              <a:fillRect/>
            </a:stretch>
          </p:blipFill>
          <p:spPr bwMode="auto">
            <a:xfrm>
              <a:off x="4680" y="6498"/>
              <a:ext cx="3402" cy="3402"/>
            </a:xfrm>
            <a:prstGeom prst="rect">
              <a:avLst/>
            </a:prstGeom>
            <a:solidFill>
              <a:srgbClr val="339966"/>
            </a:solidFill>
            <a:ln w="9525">
              <a:noFill/>
              <a:miter lim="800000"/>
              <a:headEnd/>
              <a:tailEnd/>
            </a:ln>
          </p:spPr>
        </p:pic>
        <p:sp>
          <p:nvSpPr>
            <p:cNvPr id="17419"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17420"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17421"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17422" name="Picture 50"/>
            <p:cNvPicPr preferRelativeResize="0">
              <a:picLocks noChangeAspect="1" noChangeArrowheads="1"/>
            </p:cNvPicPr>
            <p:nvPr/>
          </p:nvPicPr>
          <p:blipFill>
            <a:blip r:embed="rId7"/>
            <a:srcRect/>
            <a:stretch>
              <a:fillRect/>
            </a:stretch>
          </p:blipFill>
          <p:spPr bwMode="auto">
            <a:xfrm>
              <a:off x="5886" y="7434"/>
              <a:ext cx="1119" cy="14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ar-EG" altLang="en-US" sz="3200" b="1" smtClean="0">
                <a:solidFill>
                  <a:srgbClr val="FF0000"/>
                </a:solidFill>
              </a:rPr>
              <a:t>التحديات التي تواجه الدول العربية في استخدام الطاقة النووية</a:t>
            </a:r>
            <a:endParaRPr lang="en-US" altLang="en-US" sz="3200" b="1" smtClean="0">
              <a:solidFill>
                <a:srgbClr val="FF0000"/>
              </a:solidFill>
            </a:endParaRPr>
          </a:p>
        </p:txBody>
      </p:sp>
      <p:sp>
        <p:nvSpPr>
          <p:cNvPr id="18435" name="Rectangle 3"/>
          <p:cNvSpPr>
            <a:spLocks noGrp="1" noChangeArrowheads="1"/>
          </p:cNvSpPr>
          <p:nvPr>
            <p:ph type="body" idx="1"/>
          </p:nvPr>
        </p:nvSpPr>
        <p:spPr>
          <a:xfrm>
            <a:off x="457200" y="1676400"/>
            <a:ext cx="8229600" cy="4454525"/>
          </a:xfrm>
        </p:spPr>
        <p:txBody>
          <a:bodyPr/>
          <a:lstStyle/>
          <a:p>
            <a:pPr algn="r" rtl="1" eaLnBrk="1" hangingPunct="1">
              <a:lnSpc>
                <a:spcPct val="80000"/>
              </a:lnSpc>
              <a:spcAft>
                <a:spcPct val="40000"/>
              </a:spcAft>
              <a:buClr>
                <a:srgbClr val="FF0000"/>
              </a:buClr>
              <a:buFont typeface="Wingdings" pitchFamily="2" charset="2"/>
              <a:buChar char="v"/>
            </a:pPr>
            <a:r>
              <a:rPr lang="ar-SA" altLang="en-US" sz="2800" dirty="0" smtClean="0"/>
              <a:t>قرار انشاء محطة نووية أمر يتطلب تخطيط دقيق، استعداد واستثمار</a:t>
            </a:r>
            <a:r>
              <a:rPr lang="en-US" altLang="en-US" sz="2800" dirty="0" smtClean="0"/>
              <a:t> </a:t>
            </a:r>
            <a:r>
              <a:rPr lang="ar-SA" altLang="en-US" sz="2800" dirty="0" smtClean="0"/>
              <a:t>بشري ومالي</a:t>
            </a:r>
          </a:p>
          <a:p>
            <a:pPr algn="r" rtl="1" eaLnBrk="1" hangingPunct="1">
              <a:lnSpc>
                <a:spcPct val="80000"/>
              </a:lnSpc>
              <a:spcAft>
                <a:spcPct val="40000"/>
              </a:spcAft>
              <a:buClr>
                <a:srgbClr val="FF0000"/>
              </a:buClr>
              <a:buFont typeface="Wingdings" pitchFamily="2" charset="2"/>
              <a:buChar char="v"/>
            </a:pPr>
            <a:r>
              <a:rPr lang="ar-SA" altLang="en-US" sz="2800" dirty="0" smtClean="0"/>
              <a:t>الفرق بين المحطات النووية وغيرها من محطات القوى هو علاقتها بامتلاك المواد النووية والتعامل معها</a:t>
            </a:r>
          </a:p>
          <a:p>
            <a:pPr algn="r" rtl="1" eaLnBrk="1" hangingPunct="1">
              <a:lnSpc>
                <a:spcPct val="80000"/>
              </a:lnSpc>
              <a:spcAft>
                <a:spcPct val="40000"/>
              </a:spcAft>
              <a:buClr>
                <a:srgbClr val="FF0000"/>
              </a:buClr>
              <a:buFont typeface="Wingdings" pitchFamily="2" charset="2"/>
              <a:buChar char="v"/>
            </a:pPr>
            <a:r>
              <a:rPr lang="ar-SA" altLang="en-US" sz="2800" dirty="0" smtClean="0"/>
              <a:t>قرار الشروع في البرنامج النووي يجب أن يبنى على التزام باستخدام الطاقة النووية في الأغراض السلمية، واستخدامها بأمان وأمن عاليين</a:t>
            </a:r>
          </a:p>
          <a:p>
            <a:pPr algn="r" rtl="1" eaLnBrk="1" hangingPunct="1">
              <a:lnSpc>
                <a:spcPct val="80000"/>
              </a:lnSpc>
              <a:spcAft>
                <a:spcPct val="40000"/>
              </a:spcAft>
              <a:buClr>
                <a:srgbClr val="FF0000"/>
              </a:buClr>
              <a:buFont typeface="Wingdings" pitchFamily="2" charset="2"/>
              <a:buChar char="v"/>
            </a:pPr>
            <a:r>
              <a:rPr lang="ar-SA" altLang="en-US" sz="2800" dirty="0" smtClean="0"/>
              <a:t>هذه الإلتزامات تتطلب بناء بنى تحتية وطنية مستدامة</a:t>
            </a:r>
          </a:p>
          <a:p>
            <a:pPr algn="r" rtl="1" eaLnBrk="1" hangingPunct="1">
              <a:lnSpc>
                <a:spcPct val="80000"/>
              </a:lnSpc>
              <a:spcAft>
                <a:spcPct val="40000"/>
              </a:spcAft>
              <a:buClr>
                <a:srgbClr val="FF0000"/>
              </a:buClr>
              <a:buFont typeface="Wingdings" pitchFamily="2" charset="2"/>
              <a:buNone/>
            </a:pPr>
            <a:endParaRPr lang="en-US" altLang="en-US" sz="2800" dirty="0" smtClean="0">
              <a:solidFill>
                <a:srgbClr val="008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610600" cy="685800"/>
          </a:xfrm>
        </p:spPr>
        <p:txBody>
          <a:bodyPr/>
          <a:lstStyle/>
          <a:p>
            <a:pPr eaLnBrk="1" hangingPunct="1"/>
            <a:r>
              <a:rPr lang="ar-EG" altLang="en-US" sz="3200" b="1" smtClean="0">
                <a:solidFill>
                  <a:srgbClr val="FF0000"/>
                </a:solidFill>
              </a:rPr>
              <a:t>التحديات التي تواجه الدول العربية في استخدام الطاقة النووية</a:t>
            </a:r>
            <a:endParaRPr lang="en-US" altLang="en-US" sz="3200" b="1" smtClean="0"/>
          </a:p>
        </p:txBody>
      </p:sp>
      <p:sp>
        <p:nvSpPr>
          <p:cNvPr id="19459" name="Rectangle 3"/>
          <p:cNvSpPr>
            <a:spLocks noGrp="1" noChangeArrowheads="1"/>
          </p:cNvSpPr>
          <p:nvPr>
            <p:ph type="body" idx="1"/>
          </p:nvPr>
        </p:nvSpPr>
        <p:spPr>
          <a:xfrm>
            <a:off x="457200" y="1066800"/>
            <a:ext cx="8229600" cy="5064125"/>
          </a:xfrm>
        </p:spPr>
        <p:txBody>
          <a:bodyPr/>
          <a:lstStyle/>
          <a:p>
            <a:pPr algn="just" rtl="1" eaLnBrk="1" hangingPunct="1">
              <a:lnSpc>
                <a:spcPct val="80000"/>
              </a:lnSpc>
              <a:spcAft>
                <a:spcPct val="40000"/>
              </a:spcAft>
              <a:buClr>
                <a:srgbClr val="FF0000"/>
              </a:buClr>
              <a:buFont typeface="Wingdings" pitchFamily="2" charset="2"/>
              <a:buChar char="v"/>
            </a:pPr>
            <a:r>
              <a:rPr lang="ar-SA" altLang="en-US" sz="2600" dirty="0" smtClean="0"/>
              <a:t> البنى التحتية الداعمة لتنفيذ المشروع تشمل :</a:t>
            </a:r>
          </a:p>
          <a:p>
            <a:pPr algn="just" rtl="1" eaLnBrk="1" hangingPunct="1">
              <a:lnSpc>
                <a:spcPct val="80000"/>
              </a:lnSpc>
              <a:spcAft>
                <a:spcPct val="40000"/>
              </a:spcAft>
              <a:buClr>
                <a:srgbClr val="FF0000"/>
              </a:buClr>
              <a:buFont typeface="Wingdings" pitchFamily="2" charset="2"/>
              <a:buNone/>
            </a:pPr>
            <a:r>
              <a:rPr lang="en-US" altLang="en-US" sz="2600" dirty="0" smtClean="0">
                <a:solidFill>
                  <a:srgbClr val="FF0000"/>
                </a:solidFill>
              </a:rPr>
              <a:t>    </a:t>
            </a:r>
            <a:r>
              <a:rPr lang="ar-SA" altLang="en-US" sz="2600" dirty="0" smtClean="0">
                <a:solidFill>
                  <a:srgbClr val="FF0000"/>
                </a:solidFill>
              </a:rPr>
              <a:t>أ</a:t>
            </a:r>
            <a:r>
              <a:rPr lang="en-US" altLang="en-US" sz="2600" dirty="0" smtClean="0">
                <a:solidFill>
                  <a:srgbClr val="FF0000"/>
                </a:solidFill>
              </a:rPr>
              <a:t> </a:t>
            </a:r>
            <a:r>
              <a:rPr lang="ar-SA" altLang="en-US" sz="2600" dirty="0" smtClean="0">
                <a:solidFill>
                  <a:srgbClr val="FF0000"/>
                </a:solidFill>
              </a:rPr>
              <a:t>- </a:t>
            </a:r>
            <a:r>
              <a:rPr lang="ar-SA" altLang="en-US" sz="2600" dirty="0" smtClean="0"/>
              <a:t>التسهيلات المادية والمعدات مثل الموقع، الشبكة، معدات التعامل مع المواد والنفايات المشعة ونقلها....... </a:t>
            </a:r>
          </a:p>
          <a:p>
            <a:pPr algn="just" rtl="1" eaLnBrk="1" hangingPunct="1">
              <a:lnSpc>
                <a:spcPct val="80000"/>
              </a:lnSpc>
              <a:spcAft>
                <a:spcPct val="40000"/>
              </a:spcAft>
              <a:buClr>
                <a:srgbClr val="FF0000"/>
              </a:buClr>
              <a:buFont typeface="Wingdings" pitchFamily="2" charset="2"/>
              <a:buNone/>
            </a:pPr>
            <a:r>
              <a:rPr lang="ar-SA" altLang="en-US" sz="2600" dirty="0" smtClean="0">
                <a:solidFill>
                  <a:srgbClr val="008000"/>
                </a:solidFill>
              </a:rPr>
              <a:t>    </a:t>
            </a:r>
            <a:r>
              <a:rPr lang="ar-SA" altLang="en-US" sz="2600" dirty="0" smtClean="0">
                <a:solidFill>
                  <a:srgbClr val="FF0000"/>
                </a:solidFill>
              </a:rPr>
              <a:t>ب</a:t>
            </a:r>
            <a:r>
              <a:rPr lang="en-US" altLang="en-US" sz="2600" dirty="0" smtClean="0">
                <a:solidFill>
                  <a:srgbClr val="FF0000"/>
                </a:solidFill>
              </a:rPr>
              <a:t> </a:t>
            </a:r>
            <a:r>
              <a:rPr lang="ar-SA" altLang="en-US" sz="2600" dirty="0" smtClean="0">
                <a:solidFill>
                  <a:srgbClr val="FF0000"/>
                </a:solidFill>
              </a:rPr>
              <a:t>-</a:t>
            </a:r>
            <a:r>
              <a:rPr lang="ar-SA" altLang="en-US" sz="2600" dirty="0" smtClean="0">
                <a:solidFill>
                  <a:srgbClr val="008000"/>
                </a:solidFill>
              </a:rPr>
              <a:t> </a:t>
            </a:r>
            <a:r>
              <a:rPr lang="ar-SA" altLang="en-US" sz="2600" dirty="0" smtClean="0"/>
              <a:t>أطر تشريعية ، رقابية وإدارية وموارد بشرية ومالية</a:t>
            </a:r>
            <a:r>
              <a:rPr lang="en-US" altLang="en-US" sz="2600" dirty="0" smtClean="0"/>
              <a:t> </a:t>
            </a:r>
            <a:r>
              <a:rPr lang="ar-SA" altLang="en-US" sz="2600" dirty="0" smtClean="0"/>
              <a:t> ....</a:t>
            </a:r>
          </a:p>
          <a:p>
            <a:pPr algn="just" rtl="1" eaLnBrk="1" hangingPunct="1">
              <a:lnSpc>
                <a:spcPct val="80000"/>
              </a:lnSpc>
              <a:spcAft>
                <a:spcPct val="40000"/>
              </a:spcAft>
              <a:buClr>
                <a:srgbClr val="FF0000"/>
              </a:buClr>
              <a:buFont typeface="Wingdings" pitchFamily="2" charset="2"/>
              <a:buNone/>
            </a:pPr>
            <a:r>
              <a:rPr lang="ar-SA" altLang="en-US" sz="2600" dirty="0" smtClean="0">
                <a:solidFill>
                  <a:srgbClr val="008000"/>
                </a:solidFill>
              </a:rPr>
              <a:t>	</a:t>
            </a:r>
            <a:r>
              <a:rPr lang="ar-SA" altLang="en-US" sz="2600" dirty="0" smtClean="0">
                <a:solidFill>
                  <a:srgbClr val="FF0000"/>
                </a:solidFill>
              </a:rPr>
              <a:t>جـ</a:t>
            </a:r>
            <a:r>
              <a:rPr lang="en-US" altLang="en-US" sz="2600" dirty="0" smtClean="0">
                <a:solidFill>
                  <a:srgbClr val="FF0000"/>
                </a:solidFill>
              </a:rPr>
              <a:t> </a:t>
            </a:r>
            <a:r>
              <a:rPr lang="ar-SA" altLang="en-US" sz="2600" dirty="0" smtClean="0"/>
              <a:t>-   النشاطات والترتيبات اللازمة للتنفيذ والتشغيل</a:t>
            </a:r>
            <a:endParaRPr lang="en-US" altLang="en-US" sz="2600" dirty="0" smtClean="0"/>
          </a:p>
          <a:p>
            <a:pPr algn="just" rtl="1" eaLnBrk="1" hangingPunct="1">
              <a:lnSpc>
                <a:spcPct val="80000"/>
              </a:lnSpc>
              <a:spcAft>
                <a:spcPct val="40000"/>
              </a:spcAft>
              <a:buClr>
                <a:srgbClr val="FF0000"/>
              </a:buClr>
              <a:buFont typeface="Wingdings" pitchFamily="2" charset="2"/>
              <a:buChar char="v"/>
            </a:pPr>
            <a:r>
              <a:rPr lang="ar-SA" altLang="en-US" sz="2600" dirty="0" smtClean="0">
                <a:solidFill>
                  <a:srgbClr val="008000"/>
                </a:solidFill>
              </a:rPr>
              <a:t> </a:t>
            </a:r>
            <a:r>
              <a:rPr lang="ar-SA" altLang="en-US" sz="2600" dirty="0" smtClean="0"/>
              <a:t>متخذو القرار والمستشارون والإداريون في الأجهزة الحكومية والمصالح ذات العلاقة والنظام الرقابي في الدولة التي تتبنى المشروع يجب عليهم التأكد من توفر البنى التحتية الوطنية اللازمة</a:t>
            </a:r>
          </a:p>
          <a:p>
            <a:pPr algn="just" rtl="1" eaLnBrk="1" hangingPunct="1">
              <a:lnSpc>
                <a:spcPct val="80000"/>
              </a:lnSpc>
              <a:spcAft>
                <a:spcPct val="40000"/>
              </a:spcAft>
              <a:buClr>
                <a:srgbClr val="FF0000"/>
              </a:buClr>
              <a:buFont typeface="Wingdings" pitchFamily="2" charset="2"/>
              <a:buChar char="v"/>
            </a:pPr>
            <a:r>
              <a:rPr lang="ar-SA" altLang="en-US" sz="2600" dirty="0" smtClean="0"/>
              <a:t>تطوير برنامج نووي يتطلب الإلتزام بعدة مواضيع وأنشطة مرتبطة باستدامة  البنية التحتية خلال التشغيل والخروج من الخدمة والتخلص من النفايات على مدى 100 سنة</a:t>
            </a:r>
          </a:p>
          <a:p>
            <a:pPr algn="just" rtl="1" eaLnBrk="1" hangingPunct="1">
              <a:lnSpc>
                <a:spcPct val="80000"/>
              </a:lnSpc>
              <a:spcAft>
                <a:spcPct val="40000"/>
              </a:spcAft>
              <a:buClr>
                <a:srgbClr val="FF0000"/>
              </a:buClr>
              <a:buFont typeface="Wingdings" pitchFamily="2" charset="2"/>
              <a:buChar char="v"/>
            </a:pPr>
            <a:endParaRPr lang="en-US" altLang="en-US" sz="2600" dirty="0" smtClean="0">
              <a:solidFill>
                <a:srgbClr val="008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1600200"/>
          </a:xfrm>
        </p:spPr>
        <p:txBody>
          <a:bodyPr/>
          <a:lstStyle/>
          <a:p>
            <a:pPr eaLnBrk="1" hangingPunct="1"/>
            <a:r>
              <a:rPr lang="ar-EG" altLang="en-US" b="1" dirty="0" smtClean="0"/>
              <a:t>آفاق التعاون العربي الصيني في مجال الطاقة النووية</a:t>
            </a:r>
            <a:endParaRPr lang="en-US" altLang="en-US" dirty="0" smtClean="0"/>
          </a:p>
        </p:txBody>
      </p:sp>
      <p:sp>
        <p:nvSpPr>
          <p:cNvPr id="3075" name="Content Placeholder 2"/>
          <p:cNvSpPr>
            <a:spLocks noGrp="1"/>
          </p:cNvSpPr>
          <p:nvPr>
            <p:ph idx="1"/>
          </p:nvPr>
        </p:nvSpPr>
        <p:spPr/>
        <p:txBody>
          <a:bodyPr/>
          <a:lstStyle/>
          <a:p>
            <a:pPr marL="0" indent="0" algn="ctr" rtl="1" eaLnBrk="1" hangingPunct="1">
              <a:buFont typeface="Arial" pitchFamily="34" charset="0"/>
              <a:buNone/>
            </a:pPr>
            <a:endParaRPr lang="ar-EG" altLang="en-US" b="1" dirty="0" smtClean="0">
              <a:solidFill>
                <a:srgbClr val="FF0000"/>
              </a:solidFill>
            </a:endParaRPr>
          </a:p>
          <a:p>
            <a:pPr marL="0" indent="0" algn="ctr" rtl="1" eaLnBrk="1" hangingPunct="1">
              <a:buFont typeface="Arial" pitchFamily="34" charset="0"/>
              <a:buNone/>
            </a:pPr>
            <a:endParaRPr lang="ar-EG" altLang="en-US" b="1" dirty="0" smtClean="0">
              <a:solidFill>
                <a:srgbClr val="FF0000"/>
              </a:solidFill>
            </a:endParaRPr>
          </a:p>
          <a:p>
            <a:pPr marL="0" indent="0" algn="ctr" rtl="1" eaLnBrk="1" hangingPunct="1">
              <a:buFont typeface="Arial" pitchFamily="34" charset="0"/>
              <a:buNone/>
            </a:pPr>
            <a:r>
              <a:rPr lang="ar-EG" altLang="en-US" sz="1800" b="1" dirty="0" smtClean="0"/>
              <a:t>سالم حامدي</a:t>
            </a:r>
          </a:p>
          <a:p>
            <a:pPr marL="0" indent="0" algn="ctr" rtl="1" eaLnBrk="1" hangingPunct="1">
              <a:buFont typeface="Arial" pitchFamily="34" charset="0"/>
              <a:buNone/>
            </a:pPr>
            <a:r>
              <a:rPr lang="ar-EG" altLang="en-US" sz="1800" b="1" dirty="0" smtClean="0"/>
              <a:t>ضو مصباح</a:t>
            </a:r>
          </a:p>
          <a:p>
            <a:pPr marL="0" indent="0" algn="ctr" rtl="1" eaLnBrk="1" hangingPunct="1">
              <a:buFont typeface="Arial" pitchFamily="34" charset="0"/>
              <a:buNone/>
            </a:pPr>
            <a:endParaRPr lang="ar-EG" altLang="en-US" sz="1800" b="1" dirty="0" smtClean="0">
              <a:solidFill>
                <a:srgbClr val="00B0F0"/>
              </a:solidFill>
            </a:endParaRPr>
          </a:p>
          <a:p>
            <a:pPr marL="0" indent="0" algn="ctr" rtl="1" eaLnBrk="1" hangingPunct="1">
              <a:buFont typeface="Arial" pitchFamily="34" charset="0"/>
              <a:buNone/>
            </a:pPr>
            <a:r>
              <a:rPr lang="ar-EG" altLang="en-US" sz="4400" b="1" dirty="0" smtClean="0"/>
              <a:t>الهيئة العربية للطاقة الذرية</a:t>
            </a:r>
            <a:endParaRPr lang="en-US" altLang="en-US" sz="44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rtl="1" eaLnBrk="1" hangingPunct="1"/>
            <a:r>
              <a:rPr lang="ar-EG" altLang="en-US" smtClean="0">
                <a:solidFill>
                  <a:srgbClr val="FF0000"/>
                </a:solidFill>
              </a:rPr>
              <a:t>تحدي </a:t>
            </a:r>
            <a:r>
              <a:rPr lang="ar-SA" altLang="en-US" smtClean="0">
                <a:solidFill>
                  <a:srgbClr val="FF0000"/>
                </a:solidFill>
              </a:rPr>
              <a:t>تأمين الوقود النووي</a:t>
            </a:r>
            <a:endParaRPr lang="en-US" altLang="en-US" smtClean="0">
              <a:solidFill>
                <a:srgbClr val="FF0000"/>
              </a:solidFill>
            </a:endParaRPr>
          </a:p>
        </p:txBody>
      </p:sp>
      <p:sp>
        <p:nvSpPr>
          <p:cNvPr id="31747" name="Rectangle 3"/>
          <p:cNvSpPr>
            <a:spLocks noGrp="1" noChangeArrowheads="1"/>
          </p:cNvSpPr>
          <p:nvPr>
            <p:ph idx="1"/>
          </p:nvPr>
        </p:nvSpPr>
        <p:spPr/>
        <p:txBody>
          <a:bodyPr rtlCol="0">
            <a:normAutofit/>
          </a:bodyPr>
          <a:lstStyle/>
          <a:p>
            <a:pPr algn="r" rtl="1" eaLnBrk="1" fontAlgn="auto" hangingPunct="1">
              <a:spcAft>
                <a:spcPts val="0"/>
              </a:spcAft>
              <a:defRPr/>
            </a:pPr>
            <a:r>
              <a:rPr lang="ar-SA" sz="2800" b="1" dirty="0" smtClean="0">
                <a:solidFill>
                  <a:srgbClr val="00B050"/>
                </a:solidFill>
              </a:rPr>
              <a:t> </a:t>
            </a:r>
            <a:r>
              <a:rPr lang="ar-LB" sz="2800" dirty="0" smtClean="0"/>
              <a:t>إن إعلان عدد كبير من الدول العربية عن عزمها على استخدام الطاقة النووية لتوليد الكهرباء، يطرح موضوع ضمان تزويد المفاعلات بالوقود النووي</a:t>
            </a:r>
            <a:endParaRPr lang="ar-SA" sz="2800" dirty="0" smtClean="0"/>
          </a:p>
          <a:p>
            <a:pPr algn="r" rtl="1" eaLnBrk="1" fontAlgn="auto" hangingPunct="1">
              <a:spcAft>
                <a:spcPts val="0"/>
              </a:spcAft>
              <a:defRPr/>
            </a:pPr>
            <a:r>
              <a:rPr lang="ar-LB" sz="2800" dirty="0" smtClean="0"/>
              <a:t> وهذا ما يحتم ضرورة مناقشة المبادرات الدولية لتأمين الوقود النووي على مستوى كل دولة عربية وعلى المستوى العربي واقتراح آلية عربية تساهم في تأمين الوقود النووي للدول العربية على المدى الطويل</a:t>
            </a:r>
            <a:endParaRPr lang="ar-SA" sz="2800" dirty="0" smtClean="0"/>
          </a:p>
          <a:p>
            <a:pPr algn="r" rtl="1" eaLnBrk="1" fontAlgn="auto" hangingPunct="1">
              <a:spcAft>
                <a:spcPts val="0"/>
              </a:spcAft>
              <a:defRPr/>
            </a:pPr>
            <a:r>
              <a:rPr lang="ar-SA" sz="2800" dirty="0" smtClean="0"/>
              <a:t>ضرورة وجود تصور عربي بعيد المدى للتزود بالوقود النووي</a:t>
            </a:r>
            <a:endParaRPr lang="en-US" sz="2800" dirty="0" smtClean="0"/>
          </a:p>
          <a:p>
            <a:pPr algn="r" rtl="1" eaLnBrk="1" fontAlgn="auto" hangingPunct="1">
              <a:spcAft>
                <a:spcPts val="0"/>
              </a:spcAft>
              <a:defRPr/>
            </a:pPr>
            <a:endParaRPr lang="ar-SA" sz="2800" dirty="0" smtClean="0">
              <a:solidFill>
                <a:srgbClr val="008000"/>
              </a:solidFill>
            </a:endParaRPr>
          </a:p>
          <a:p>
            <a:pPr algn="r" rtl="1" eaLnBrk="1" fontAlgn="auto" hangingPunct="1">
              <a:spcAft>
                <a:spcPts val="0"/>
              </a:spcAft>
              <a:defRPr/>
            </a:pPr>
            <a:endParaRPr lang="ar-SA" sz="2800" dirty="0" smtClean="0">
              <a:solidFill>
                <a:srgbClr val="008000"/>
              </a:solidFill>
            </a:endParaRPr>
          </a:p>
          <a:p>
            <a:pPr algn="r" rtl="1" eaLnBrk="1" fontAlgn="auto" hangingPunct="1">
              <a:spcAft>
                <a:spcPts val="0"/>
              </a:spcAft>
              <a:defRPr/>
            </a:pPr>
            <a:endParaRPr lang="ar-SA" sz="2800" dirty="0" smtClean="0">
              <a:solidFill>
                <a:srgbClr val="008000"/>
              </a:solidFill>
            </a:endParaRPr>
          </a:p>
          <a:p>
            <a:pPr algn="r" rtl="1" eaLnBrk="1" fontAlgn="auto" hangingPunct="1">
              <a:spcAft>
                <a:spcPts val="0"/>
              </a:spcAft>
              <a:defRPr/>
            </a:pPr>
            <a:endParaRPr lang="en-US" sz="2800" dirty="0" smtClean="0">
              <a:solidFill>
                <a:srgbClr val="008000"/>
              </a:solidFill>
            </a:endParaRPr>
          </a:p>
          <a:p>
            <a:pPr indent="0" algn="r" rtl="1" eaLnBrk="1" fontAlgn="auto" hangingPunct="1">
              <a:lnSpc>
                <a:spcPts val="3360"/>
              </a:lnSpc>
              <a:spcAft>
                <a:spcPts val="0"/>
              </a:spcAft>
              <a:defRPr/>
            </a:pPr>
            <a:endParaRPr lang="en-US" sz="2000" dirty="0" smtClean="0"/>
          </a:p>
        </p:txBody>
      </p:sp>
      <p:grpSp>
        <p:nvGrpSpPr>
          <p:cNvPr id="20484" name="Group 45"/>
          <p:cNvGrpSpPr>
            <a:grpSpLocks/>
          </p:cNvGrpSpPr>
          <p:nvPr/>
        </p:nvGrpSpPr>
        <p:grpSpPr bwMode="auto">
          <a:xfrm>
            <a:off x="7315200" y="0"/>
            <a:ext cx="1676400" cy="1676400"/>
            <a:chOff x="4680" y="6498"/>
            <a:chExt cx="3402" cy="3402"/>
          </a:xfrm>
        </p:grpSpPr>
        <p:pic>
          <p:nvPicPr>
            <p:cNvPr id="20486"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0487"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0488"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0489"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0490"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0485"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33600" y="762000"/>
            <a:ext cx="5105400" cy="1295400"/>
          </a:xfrm>
        </p:spPr>
        <p:txBody>
          <a:bodyPr anchor="t">
            <a:normAutofit fontScale="90000"/>
          </a:bodyPr>
          <a:lstStyle/>
          <a:p>
            <a:pPr rtl="1" eaLnBrk="1" fontAlgn="auto" hangingPunct="1">
              <a:spcAft>
                <a:spcPts val="0"/>
              </a:spcAft>
              <a:defRPr/>
            </a:pPr>
            <a:r>
              <a:rPr lang="ar-EG" altLang="en-US" sz="4000" dirty="0" smtClean="0">
                <a:solidFill>
                  <a:srgbClr val="FF0000"/>
                </a:solidFill>
                <a:latin typeface="Algerian" pitchFamily="82" charset="0"/>
              </a:rPr>
              <a:t>المبادرات الدولية للتزود </a:t>
            </a:r>
            <a:r>
              <a:rPr lang="ar-EG" altLang="en-US" sz="4000" dirty="0" smtClean="0">
                <a:solidFill>
                  <a:srgbClr val="FF0000"/>
                </a:solidFill>
              </a:rPr>
              <a:t>بالوقود</a:t>
            </a:r>
            <a:endParaRPr lang="en-US" altLang="en-US" sz="4000" dirty="0" smtClean="0">
              <a:solidFill>
                <a:srgbClr val="FF0000"/>
              </a:solidFill>
            </a:endParaRPr>
          </a:p>
        </p:txBody>
      </p:sp>
      <p:sp>
        <p:nvSpPr>
          <p:cNvPr id="54275" name="Rectangle 3"/>
          <p:cNvSpPr>
            <a:spLocks noGrp="1" noChangeArrowheads="1"/>
          </p:cNvSpPr>
          <p:nvPr>
            <p:ph idx="1"/>
          </p:nvPr>
        </p:nvSpPr>
        <p:spPr>
          <a:xfrm>
            <a:off x="457200" y="1981200"/>
            <a:ext cx="8229600" cy="4419600"/>
          </a:xfrm>
        </p:spPr>
        <p:txBody>
          <a:bodyPr/>
          <a:lstStyle/>
          <a:p>
            <a:pPr algn="r" rtl="1" eaLnBrk="1" hangingPunct="1">
              <a:buFont typeface="Arial" charset="0"/>
              <a:buChar char="•"/>
              <a:defRPr/>
            </a:pPr>
            <a:r>
              <a:rPr lang="ar-SA" altLang="en-US" sz="2800" b="1" dirty="0" smtClean="0">
                <a:solidFill>
                  <a:srgbClr val="00B050"/>
                </a:solidFill>
              </a:rPr>
              <a:t> </a:t>
            </a:r>
            <a:r>
              <a:rPr lang="ar-EG" altLang="en-US" sz="2800" dirty="0" smtClean="0"/>
              <a:t>مقاربة الوكالة الدولية للطاقة الذرية متعددة الأطراف 2003</a:t>
            </a:r>
            <a:endParaRPr lang="ar-SA" altLang="en-US" sz="2800" dirty="0" smtClean="0"/>
          </a:p>
          <a:p>
            <a:pPr algn="r" rtl="1" eaLnBrk="1" hangingPunct="1">
              <a:buFont typeface="Arial" charset="0"/>
              <a:buChar char="•"/>
              <a:defRPr/>
            </a:pPr>
            <a:r>
              <a:rPr lang="ar-LB" altLang="en-US" sz="2800" dirty="0" smtClean="0"/>
              <a:t> </a:t>
            </a:r>
            <a:r>
              <a:rPr lang="ar-EG" altLang="en-US" sz="2800" dirty="0" smtClean="0"/>
              <a:t>مبادرة الرئيس الروسي 2006</a:t>
            </a:r>
            <a:endParaRPr lang="ar-SA" altLang="en-US" sz="2800" dirty="0" smtClean="0"/>
          </a:p>
          <a:p>
            <a:pPr algn="r" rtl="1" eaLnBrk="1" hangingPunct="1">
              <a:buFont typeface="Arial" charset="0"/>
              <a:buChar char="•"/>
              <a:defRPr/>
            </a:pPr>
            <a:r>
              <a:rPr lang="ar-EG" altLang="en-US" sz="2800" dirty="0" smtClean="0"/>
              <a:t>المبادرة الأمريكية: الشراكة العالمية في مجال</a:t>
            </a:r>
            <a:r>
              <a:rPr lang="en-US" altLang="en-US" sz="2800" dirty="0" smtClean="0"/>
              <a:t> </a:t>
            </a:r>
            <a:r>
              <a:rPr lang="ar-EG" altLang="en-US" sz="2800" dirty="0" smtClean="0"/>
              <a:t>الطاقة النووية</a:t>
            </a:r>
          </a:p>
          <a:p>
            <a:pPr algn="r" rtl="1" eaLnBrk="1" hangingPunct="1">
              <a:buFont typeface="Arial" charset="0"/>
              <a:buChar char="•"/>
              <a:defRPr/>
            </a:pPr>
            <a:r>
              <a:rPr lang="ar-EG" altLang="en-US" sz="2800" dirty="0" smtClean="0"/>
              <a:t>العديد من المبادرات الأخرى</a:t>
            </a:r>
          </a:p>
          <a:p>
            <a:pPr algn="r" rtl="1" eaLnBrk="1" hangingPunct="1">
              <a:buFont typeface="Arial" charset="0"/>
              <a:buChar char="•"/>
              <a:defRPr/>
            </a:pPr>
            <a:r>
              <a:rPr lang="ar-SY" sz="2800" dirty="0"/>
              <a:t>الوكالة الدولية للطاقة الذرية وكازاخستان </a:t>
            </a:r>
            <a:r>
              <a:rPr lang="ar-SY" sz="2800" dirty="0" smtClean="0"/>
              <a:t>وقعتا </a:t>
            </a:r>
            <a:r>
              <a:rPr lang="ar-SY" sz="2800" dirty="0"/>
              <a:t>اتفاقا في أغسطس 2015 بخصوص إنشاء بنك لليوارانيوم منخفض التخصيب يعتبر كإحتياطي عالمي تزود به الدول الإعضاء في الوكالة ذات المشاريع النووية.</a:t>
            </a:r>
            <a:endParaRPr lang="en-US" sz="2800" dirty="0"/>
          </a:p>
          <a:p>
            <a:pPr algn="r" rtl="1" eaLnBrk="1" hangingPunct="1">
              <a:buFont typeface="Arial" charset="0"/>
              <a:buChar char="•"/>
              <a:defRPr/>
            </a:pPr>
            <a:endParaRPr lang="en-US" altLang="en-US" sz="2800" dirty="0" smtClean="0">
              <a:solidFill>
                <a:srgbClr val="00B050"/>
              </a:solidFill>
            </a:endParaRPr>
          </a:p>
          <a:p>
            <a:pPr algn="r" rtl="1" eaLnBrk="1" hangingPunct="1">
              <a:buFont typeface="Arial" charset="0"/>
              <a:buChar char="•"/>
              <a:defRPr/>
            </a:pPr>
            <a:endParaRPr lang="ar-SA" altLang="en-US" sz="2800" dirty="0" smtClean="0">
              <a:solidFill>
                <a:srgbClr val="008000"/>
              </a:solidFill>
            </a:endParaRPr>
          </a:p>
          <a:p>
            <a:pPr algn="r" rtl="1" eaLnBrk="1" hangingPunct="1">
              <a:buFont typeface="Arial" charset="0"/>
              <a:buChar char="•"/>
              <a:defRPr/>
            </a:pPr>
            <a:endParaRPr lang="ar-TN" altLang="en-US" sz="2800" dirty="0" smtClean="0">
              <a:solidFill>
                <a:srgbClr val="008000"/>
              </a:solidFill>
            </a:endParaRPr>
          </a:p>
          <a:p>
            <a:pPr marL="0" indent="0" algn="ctr" rtl="1" eaLnBrk="1" hangingPunct="1">
              <a:spcBef>
                <a:spcPct val="0"/>
              </a:spcBef>
              <a:buFont typeface="Arial" charset="0"/>
              <a:buNone/>
              <a:defRPr/>
            </a:pPr>
            <a:r>
              <a:rPr lang="ar-LY" sz="1100" b="1" dirty="0" smtClean="0">
                <a:solidFill>
                  <a:prstClr val="black"/>
                </a:solidFill>
                <a:latin typeface="Times New Roman" panose="02020603050405020304" pitchFamily="18" charset="0"/>
                <a:cs typeface="Times New Roman" panose="02020603050405020304" pitchFamily="18" charset="0"/>
              </a:rPr>
              <a:t> </a:t>
            </a:r>
            <a:endParaRPr lang="fr-FR" sz="1100" dirty="0">
              <a:solidFill>
                <a:prstClr val="black"/>
              </a:solidFill>
              <a:latin typeface="Times New Roman" panose="02020603050405020304" pitchFamily="18" charset="0"/>
              <a:cs typeface="Times New Roman" panose="02020603050405020304" pitchFamily="18" charset="0"/>
            </a:endParaRPr>
          </a:p>
          <a:p>
            <a:pPr marL="0" indent="0" algn="ctr" eaLnBrk="1" hangingPunct="1">
              <a:spcBef>
                <a:spcPct val="0"/>
              </a:spcBef>
              <a:buFont typeface="Arial" charset="0"/>
              <a:buNone/>
              <a:defRPr/>
            </a:pPr>
            <a:r>
              <a:rPr lang="en-US" sz="1100" b="1" dirty="0" smtClean="0">
                <a:solidFill>
                  <a:prstClr val="black"/>
                </a:solidFill>
                <a:latin typeface="Times New Roman" panose="02020603050405020304" pitchFamily="18" charset="0"/>
                <a:cs typeface="Times New Roman" panose="02020603050405020304" pitchFamily="18" charset="0"/>
              </a:rPr>
              <a:t> , </a:t>
            </a:r>
            <a:endParaRPr lang="ar-TN" sz="1100" b="1" dirty="0">
              <a:solidFill>
                <a:prstClr val="black"/>
              </a:solidFill>
              <a:latin typeface="Times New Roman" panose="02020603050405020304" pitchFamily="18" charset="0"/>
              <a:cs typeface="Times New Roman" panose="02020603050405020304" pitchFamily="18" charset="0"/>
            </a:endParaRPr>
          </a:p>
          <a:p>
            <a:pPr marL="0" indent="0" algn="ctr" eaLnBrk="1" hangingPunct="1">
              <a:spcBef>
                <a:spcPct val="0"/>
              </a:spcBef>
              <a:buFont typeface="Arial" charset="0"/>
              <a:buNone/>
              <a:defRPr/>
            </a:pPr>
            <a:r>
              <a:rPr lang="ar-TN" sz="1100" b="1" dirty="0">
                <a:solidFill>
                  <a:prstClr val="black"/>
                </a:solidFill>
                <a:latin typeface="Times New Roman" panose="02020603050405020304" pitchFamily="18" charset="0"/>
                <a:cs typeface="Times New Roman" panose="02020603050405020304" pitchFamily="18" charset="0"/>
              </a:rPr>
              <a:t> </a:t>
            </a:r>
            <a:r>
              <a:rPr lang="ar-TN" sz="1100" b="1" dirty="0" smtClean="0">
                <a:solidFill>
                  <a:prstClr val="black"/>
                </a:solidFill>
                <a:latin typeface="Times New Roman" panose="02020603050405020304" pitchFamily="18" charset="0"/>
                <a:cs typeface="Times New Roman" panose="02020603050405020304" pitchFamily="18" charset="0"/>
              </a:rPr>
              <a:t> </a:t>
            </a:r>
            <a:endParaRPr lang="fr-FR" sz="1100" dirty="0">
              <a:solidFill>
                <a:prstClr val="black"/>
              </a:solidFill>
              <a:latin typeface="Times New Roman" panose="02020603050405020304" pitchFamily="18" charset="0"/>
              <a:cs typeface="Times New Roman" panose="02020603050405020304" pitchFamily="18" charset="0"/>
            </a:endParaRPr>
          </a:p>
          <a:p>
            <a:pPr algn="r" rtl="1" eaLnBrk="1" hangingPunct="1">
              <a:buFont typeface="Arial" charset="0"/>
              <a:buChar char="•"/>
              <a:defRPr/>
            </a:pPr>
            <a:endParaRPr lang="ar-SA" altLang="en-US" sz="2800" dirty="0" smtClean="0">
              <a:solidFill>
                <a:srgbClr val="008000"/>
              </a:solidFill>
            </a:endParaRPr>
          </a:p>
          <a:p>
            <a:pPr algn="r" rtl="1" eaLnBrk="1" hangingPunct="1">
              <a:buFont typeface="Arial" charset="0"/>
              <a:buChar char="•"/>
              <a:defRPr/>
            </a:pPr>
            <a:endParaRPr lang="ar-SA" altLang="en-US" sz="2800" dirty="0" smtClean="0">
              <a:solidFill>
                <a:srgbClr val="008000"/>
              </a:solidFill>
            </a:endParaRPr>
          </a:p>
          <a:p>
            <a:pPr algn="r" rtl="1" eaLnBrk="1" hangingPunct="1">
              <a:buFont typeface="Arial" charset="0"/>
              <a:buChar char="•"/>
              <a:defRPr/>
            </a:pPr>
            <a:endParaRPr lang="en-US" altLang="en-US" sz="2800" dirty="0" smtClean="0">
              <a:solidFill>
                <a:srgbClr val="008000"/>
              </a:solidFill>
            </a:endParaRPr>
          </a:p>
          <a:p>
            <a:pPr algn="r" rtl="1" eaLnBrk="1" hangingPunct="1">
              <a:lnSpc>
                <a:spcPts val="3363"/>
              </a:lnSpc>
              <a:buFont typeface="Arial" charset="0"/>
              <a:buChar char="•"/>
              <a:defRPr/>
            </a:pPr>
            <a:endParaRPr lang="en-US" altLang="en-US" sz="2000" dirty="0" smtClean="0"/>
          </a:p>
        </p:txBody>
      </p:sp>
      <p:grpSp>
        <p:nvGrpSpPr>
          <p:cNvPr id="21508" name="Group 45"/>
          <p:cNvGrpSpPr>
            <a:grpSpLocks/>
          </p:cNvGrpSpPr>
          <p:nvPr/>
        </p:nvGrpSpPr>
        <p:grpSpPr bwMode="auto">
          <a:xfrm>
            <a:off x="8001000" y="0"/>
            <a:ext cx="990600" cy="1219200"/>
            <a:chOff x="4680" y="6498"/>
            <a:chExt cx="3402" cy="3402"/>
          </a:xfrm>
        </p:grpSpPr>
        <p:pic>
          <p:nvPicPr>
            <p:cNvPr id="21517"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1518"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1519"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21520"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21521"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1509" name="Picture 51"/>
          <p:cNvPicPr>
            <a:picLocks noChangeAspect="1" noChangeArrowheads="1"/>
          </p:cNvPicPr>
          <p:nvPr/>
        </p:nvPicPr>
        <p:blipFill>
          <a:blip r:embed="rId4"/>
          <a:srcRect/>
          <a:stretch>
            <a:fillRect/>
          </a:stretch>
        </p:blipFill>
        <p:spPr bwMode="auto">
          <a:xfrm>
            <a:off x="0" y="76200"/>
            <a:ext cx="1143000" cy="1295400"/>
          </a:xfrm>
          <a:prstGeom prst="rect">
            <a:avLst/>
          </a:prstGeom>
          <a:noFill/>
          <a:ln w="9525">
            <a:noFill/>
            <a:miter lim="800000"/>
            <a:headEnd/>
            <a:tailEnd/>
          </a:ln>
        </p:spPr>
      </p:pic>
      <p:pic>
        <p:nvPicPr>
          <p:cNvPr id="21510" name="Picture 51"/>
          <p:cNvPicPr>
            <a:picLocks noChangeAspect="1" noChangeArrowheads="1"/>
          </p:cNvPicPr>
          <p:nvPr/>
        </p:nvPicPr>
        <p:blipFill>
          <a:blip r:embed="rId4"/>
          <a:srcRect/>
          <a:stretch>
            <a:fillRect/>
          </a:stretch>
        </p:blipFill>
        <p:spPr bwMode="auto">
          <a:xfrm>
            <a:off x="0" y="76200"/>
            <a:ext cx="1524000" cy="1466850"/>
          </a:xfrm>
          <a:prstGeom prst="rect">
            <a:avLst/>
          </a:prstGeom>
          <a:noFill/>
          <a:ln w="9525">
            <a:noFill/>
            <a:miter lim="800000"/>
            <a:headEnd/>
            <a:tailEnd/>
          </a:ln>
        </p:spPr>
      </p:pic>
      <p:grpSp>
        <p:nvGrpSpPr>
          <p:cNvPr id="21511" name="Group 45"/>
          <p:cNvGrpSpPr>
            <a:grpSpLocks/>
          </p:cNvGrpSpPr>
          <p:nvPr/>
        </p:nvGrpSpPr>
        <p:grpSpPr bwMode="auto">
          <a:xfrm>
            <a:off x="7848600" y="0"/>
            <a:ext cx="1295400" cy="1371600"/>
            <a:chOff x="4680" y="6498"/>
            <a:chExt cx="3402" cy="3402"/>
          </a:xfrm>
        </p:grpSpPr>
        <p:pic>
          <p:nvPicPr>
            <p:cNvPr id="2151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151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151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2151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21516" name="Picture 50"/>
            <p:cNvPicPr preferRelativeResize="0">
              <a:picLocks noChangeAspect="1" noChangeArrowheads="1"/>
            </p:cNvPicPr>
            <p:nvPr/>
          </p:nvPicPr>
          <p:blipFill>
            <a:blip r:embed="rId5"/>
            <a:srcRect/>
            <a:stretch>
              <a:fillRect/>
            </a:stretch>
          </p:blipFill>
          <p:spPr bwMode="auto">
            <a:xfrm>
              <a:off x="5886" y="7434"/>
              <a:ext cx="1119" cy="146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500063" y="214313"/>
            <a:ext cx="8229600" cy="1143000"/>
          </a:xfrm>
        </p:spPr>
        <p:txBody>
          <a:bodyPr rtlCol="0" anchor="t">
            <a:normAutofit fontScale="90000"/>
          </a:bodyPr>
          <a:lstStyle/>
          <a:p>
            <a:pPr eaLnBrk="1" fontAlgn="auto" hangingPunct="1">
              <a:spcAft>
                <a:spcPts val="0"/>
              </a:spcAft>
              <a:defRPr/>
            </a:pPr>
            <a:r>
              <a:rPr lang="ar-EG" altLang="en-US" sz="4000" b="1" dirty="0" smtClean="0"/>
              <a:t>الإستدامة والأطر التشريعية </a:t>
            </a:r>
            <a:r>
              <a:rPr lang="ar-EG" altLang="en-US" sz="3600" dirty="0" smtClean="0"/>
              <a:t/>
            </a:r>
            <a:br>
              <a:rPr lang="ar-EG" altLang="en-US" sz="3600" dirty="0" smtClean="0"/>
            </a:br>
            <a:r>
              <a:rPr lang="ar-EG" altLang="en-US" sz="4000" b="1" dirty="0" smtClean="0"/>
              <a:t>والأمان والطوارئ</a:t>
            </a:r>
            <a:endParaRPr lang="en-US" altLang="en-US" sz="4000" b="1" dirty="0" smtClean="0"/>
          </a:p>
        </p:txBody>
      </p:sp>
      <p:sp>
        <p:nvSpPr>
          <p:cNvPr id="3" name="Espace réservé du contenu 2"/>
          <p:cNvSpPr>
            <a:spLocks noGrp="1"/>
          </p:cNvSpPr>
          <p:nvPr>
            <p:ph idx="1"/>
          </p:nvPr>
        </p:nvSpPr>
        <p:spPr>
          <a:xfrm>
            <a:off x="304800" y="1719263"/>
            <a:ext cx="8229600" cy="4605337"/>
          </a:xfrm>
        </p:spPr>
        <p:txBody>
          <a:bodyPr rtlCol="0">
            <a:normAutofit fontScale="40000" lnSpcReduction="20000"/>
          </a:bodyPr>
          <a:lstStyle/>
          <a:p>
            <a:pPr marL="282575" indent="-282575" algn="r" rtl="1" eaLnBrk="1" fontAlgn="auto" hangingPunct="1">
              <a:spcAft>
                <a:spcPts val="0"/>
              </a:spcAft>
              <a:buClr>
                <a:srgbClr val="C00000"/>
              </a:buClr>
              <a:buSzPct val="100000"/>
              <a:buFont typeface="Wingdings" pitchFamily="2" charset="2"/>
              <a:buChar char="Ø"/>
              <a:defRPr/>
            </a:pPr>
            <a:r>
              <a:rPr lang="en-US" sz="7200" dirty="0" smtClean="0">
                <a:solidFill>
                  <a:srgbClr val="0070C0"/>
                </a:solidFill>
              </a:rPr>
              <a:t> </a:t>
            </a:r>
            <a:r>
              <a:rPr lang="ar-LY" sz="7200" dirty="0" smtClean="0"/>
              <a:t>الدول العربية لديها أنشطة  وإمكانيات نووية محدودة وهي في حاجة واضحة إلى:</a:t>
            </a:r>
          </a:p>
          <a:p>
            <a:pPr marL="631825" lvl="1" indent="-282575" algn="r" rtl="1" eaLnBrk="1" fontAlgn="auto" hangingPunct="1">
              <a:spcAft>
                <a:spcPts val="0"/>
              </a:spcAft>
              <a:buClr>
                <a:srgbClr val="C00000"/>
              </a:buClr>
              <a:buSzPct val="100000"/>
              <a:buFont typeface="Wingdings" pitchFamily="2" charset="2"/>
              <a:buChar char="§"/>
              <a:defRPr/>
            </a:pPr>
            <a:r>
              <a:rPr lang="ar-LY" sz="7200" dirty="0" smtClean="0"/>
              <a:t>بنية تحتية نووية قوية وبناء للقدرات على المستوى المؤسسي والتقني من أجل بداية واستدامة برنامج نووي لمحطات القوى على مستوى عال من الأمان والأمن.</a:t>
            </a:r>
          </a:p>
          <a:p>
            <a:pPr marL="631825" lvl="1" indent="-282575" algn="r" rtl="1" eaLnBrk="1" fontAlgn="auto" hangingPunct="1">
              <a:spcAft>
                <a:spcPts val="0"/>
              </a:spcAft>
              <a:buClr>
                <a:srgbClr val="C00000"/>
              </a:buClr>
              <a:buSzPct val="100000"/>
              <a:buFont typeface="Wingdings" pitchFamily="2" charset="2"/>
              <a:buChar char="§"/>
              <a:defRPr/>
            </a:pPr>
            <a:r>
              <a:rPr lang="ar-LY" sz="7200" dirty="0" smtClean="0"/>
              <a:t>إنشاء و تطوير واستدامة البنية التحتية المتعلقة بالأطر التشريعية والرقابية، الأمان والأمن النوويين، الإستعداد والاستجابة للطوارئ و إدارة النفايات المشعة.</a:t>
            </a:r>
            <a:endParaRPr lang="ar-EG" sz="7200" dirty="0" smtClean="0"/>
          </a:p>
          <a:p>
            <a:pPr marL="631825" lvl="1" indent="-282575" algn="r" rtl="1" eaLnBrk="1" fontAlgn="auto" hangingPunct="1">
              <a:spcAft>
                <a:spcPts val="0"/>
              </a:spcAft>
              <a:buClr>
                <a:srgbClr val="C00000"/>
              </a:buClr>
              <a:buSzPct val="100000"/>
              <a:buFont typeface="Wingdings" pitchFamily="2" charset="2"/>
              <a:buChar char="§"/>
              <a:defRPr/>
            </a:pPr>
            <a:r>
              <a:rPr lang="ar-EG" altLang="en-US" sz="7300" dirty="0" smtClean="0"/>
              <a:t>إنشاء </a:t>
            </a:r>
            <a:r>
              <a:rPr lang="ar-LY" altLang="en-US" sz="7300" dirty="0" smtClean="0"/>
              <a:t>جسم </a:t>
            </a:r>
            <a:r>
              <a:rPr lang="ar-LY" altLang="en-US" sz="7300" dirty="0"/>
              <a:t>رقابي مستقل، شفّاف، فعّال، قوي و ذو صلاحيات ومجهز بشريّاً</a:t>
            </a:r>
            <a:r>
              <a:rPr lang="en-US" altLang="en-US" sz="7300" dirty="0"/>
              <a:t> </a:t>
            </a:r>
            <a:r>
              <a:rPr lang="ar-LY" altLang="en-US" sz="7300" dirty="0"/>
              <a:t> بالمهارات اللازمة ومالياً.</a:t>
            </a:r>
          </a:p>
          <a:p>
            <a:pPr marL="349250" lvl="1" indent="0" algn="r" rtl="1" eaLnBrk="1" fontAlgn="auto" hangingPunct="1">
              <a:spcAft>
                <a:spcPts val="0"/>
              </a:spcAft>
              <a:buClr>
                <a:srgbClr val="C00000"/>
              </a:buClr>
              <a:buSzPct val="100000"/>
              <a:buFont typeface="Arial" charset="0"/>
              <a:buNone/>
              <a:defRPr/>
            </a:pPr>
            <a:endParaRPr lang="ar-LY" sz="7300" dirty="0">
              <a:solidFill>
                <a:srgbClr val="0070C0"/>
              </a:solidFill>
            </a:endParaRPr>
          </a:p>
          <a:p>
            <a:pPr algn="r" rtl="1" eaLnBrk="1" fontAlgn="auto" hangingPunct="1">
              <a:spcAft>
                <a:spcPts val="0"/>
              </a:spcAft>
              <a:buFont typeface="Wingdings" pitchFamily="2" charset="2"/>
              <a:buNone/>
              <a:defRPr/>
            </a:pPr>
            <a:endParaRPr lang="en-US" sz="8000" dirty="0"/>
          </a:p>
          <a:p>
            <a:pPr algn="r" rtl="1" eaLnBrk="1" fontAlgn="auto" hangingPunct="1">
              <a:spcAft>
                <a:spcPts val="0"/>
              </a:spcAft>
              <a:defRPr/>
            </a:pPr>
            <a:endParaRPr lang="en-US" sz="8000" dirty="0"/>
          </a:p>
        </p:txBody>
      </p:sp>
      <p:grpSp>
        <p:nvGrpSpPr>
          <p:cNvPr id="22532" name="Group 45"/>
          <p:cNvGrpSpPr>
            <a:grpSpLocks/>
          </p:cNvGrpSpPr>
          <p:nvPr/>
        </p:nvGrpSpPr>
        <p:grpSpPr bwMode="auto">
          <a:xfrm>
            <a:off x="7620000" y="0"/>
            <a:ext cx="1371600" cy="1447800"/>
            <a:chOff x="4680" y="6498"/>
            <a:chExt cx="3402" cy="3402"/>
          </a:xfrm>
        </p:grpSpPr>
        <p:pic>
          <p:nvPicPr>
            <p:cNvPr id="22534" name="Picture 46"/>
            <p:cNvPicPr preferRelativeResize="0">
              <a:picLocks noChangeAspect="1" noChangeArrowheads="1"/>
            </p:cNvPicPr>
            <p:nvPr/>
          </p:nvPicPr>
          <p:blipFill>
            <a:blip r:embed="rId3"/>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253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253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253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2538" name="Picture 50"/>
            <p:cNvPicPr preferRelativeResize="0">
              <a:picLocks noChangeAspect="1" noChangeArrowheads="1"/>
            </p:cNvPicPr>
            <p:nvPr/>
          </p:nvPicPr>
          <p:blipFill>
            <a:blip r:embed="rId4"/>
            <a:srcRect/>
            <a:stretch>
              <a:fillRect/>
            </a:stretch>
          </p:blipFill>
          <p:spPr bwMode="auto">
            <a:xfrm>
              <a:off x="5886" y="7434"/>
              <a:ext cx="1119" cy="1460"/>
            </a:xfrm>
            <a:prstGeom prst="rect">
              <a:avLst/>
            </a:prstGeom>
            <a:noFill/>
            <a:ln w="9525">
              <a:noFill/>
              <a:miter lim="800000"/>
              <a:headEnd/>
              <a:tailEnd/>
            </a:ln>
          </p:spPr>
        </p:pic>
      </p:grpSp>
      <p:pic>
        <p:nvPicPr>
          <p:cNvPr id="22533" name="Picture 51"/>
          <p:cNvPicPr>
            <a:picLocks noChangeAspect="1" noChangeArrowheads="1"/>
          </p:cNvPicPr>
          <p:nvPr/>
        </p:nvPicPr>
        <p:blipFill>
          <a:blip r:embed="rId5"/>
          <a:srcRect/>
          <a:stretch>
            <a:fillRect/>
          </a:stretch>
        </p:blipFill>
        <p:spPr bwMode="auto">
          <a:xfrm>
            <a:off x="0" y="76200"/>
            <a:ext cx="1676400" cy="1614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905000" y="328613"/>
            <a:ext cx="5410200" cy="1209675"/>
          </a:xfrm>
        </p:spPr>
        <p:txBody>
          <a:bodyPr anchor="t"/>
          <a:lstStyle/>
          <a:p>
            <a:pPr eaLnBrk="1" hangingPunct="1"/>
            <a:r>
              <a:rPr lang="ar-EG" altLang="en-US" sz="3600" b="1" dirty="0" smtClean="0"/>
              <a:t>تنمية الكوادر البشرية وبناء القدرات</a:t>
            </a:r>
            <a:endParaRPr lang="en-US" altLang="en-US" sz="3600" b="1" dirty="0" smtClean="0"/>
          </a:p>
        </p:txBody>
      </p:sp>
      <p:sp>
        <p:nvSpPr>
          <p:cNvPr id="23555" name="Subtitle 2"/>
          <p:cNvSpPr>
            <a:spLocks noGrp="1"/>
          </p:cNvSpPr>
          <p:nvPr>
            <p:ph type="subTitle" idx="1"/>
          </p:nvPr>
        </p:nvSpPr>
        <p:spPr>
          <a:xfrm>
            <a:off x="849313" y="2057400"/>
            <a:ext cx="7304087" cy="4267200"/>
          </a:xfrm>
        </p:spPr>
        <p:txBody>
          <a:bodyPr/>
          <a:lstStyle/>
          <a:p>
            <a:pPr algn="just" rtl="1" eaLnBrk="1" hangingPunct="1">
              <a:buClr>
                <a:srgbClr val="FF0000"/>
              </a:buClr>
              <a:buSzPct val="106000"/>
              <a:buFont typeface="Wingdings" pitchFamily="2" charset="2"/>
              <a:buChar char="ü"/>
            </a:pPr>
            <a:r>
              <a:rPr lang="ar-SA" altLang="en-US" sz="3000" dirty="0" smtClean="0">
                <a:solidFill>
                  <a:schemeClr val="tx1"/>
                </a:solidFill>
              </a:rPr>
              <a:t> الإستخدام الكفؤ والآمن للطاقة الذرية يتطلب أخصائيين ومهندسين وعلميين في شتى الميادين استوعبوا العلوم النووية وتقاناتها وتدربوا عليها وأصبح </a:t>
            </a:r>
            <a:r>
              <a:rPr lang="ar-LY" altLang="en-US" sz="3000" dirty="0" smtClean="0">
                <a:solidFill>
                  <a:schemeClr val="tx1"/>
                </a:solidFill>
              </a:rPr>
              <a:t>لديهم المهارة والخبرة الكافية لتشغيل المحطة النووية</a:t>
            </a:r>
            <a:endParaRPr lang="ar-SA" altLang="en-US" sz="3000" dirty="0" smtClean="0">
              <a:solidFill>
                <a:schemeClr val="tx1"/>
              </a:solidFill>
            </a:endParaRPr>
          </a:p>
          <a:p>
            <a:pPr algn="just" rtl="1" eaLnBrk="1" hangingPunct="1">
              <a:buClr>
                <a:srgbClr val="FF0000"/>
              </a:buClr>
              <a:buSzPct val="106000"/>
              <a:buFont typeface="Wingdings" pitchFamily="2" charset="2"/>
              <a:buChar char="ü"/>
            </a:pPr>
            <a:r>
              <a:rPr lang="ar-SA" altLang="en-US" sz="3000" dirty="0" smtClean="0">
                <a:solidFill>
                  <a:schemeClr val="tx1"/>
                </a:solidFill>
              </a:rPr>
              <a:t>  </a:t>
            </a:r>
            <a:r>
              <a:rPr lang="ar-LY" altLang="en-US" sz="3000" dirty="0" smtClean="0">
                <a:solidFill>
                  <a:schemeClr val="tx1"/>
                </a:solidFill>
              </a:rPr>
              <a:t>الجاجة إلى </a:t>
            </a:r>
            <a:r>
              <a:rPr lang="ar-SA" altLang="en-US" sz="3000" dirty="0" smtClean="0">
                <a:solidFill>
                  <a:schemeClr val="tx1"/>
                </a:solidFill>
              </a:rPr>
              <a:t>وجود نظام تعليم وطني كفء يهدف إلى توفير الموارد البشرية المؤهلة</a:t>
            </a:r>
            <a:endParaRPr lang="ar-LY" altLang="en-US" sz="3000" dirty="0" smtClean="0">
              <a:solidFill>
                <a:schemeClr val="tx1"/>
              </a:solidFill>
            </a:endParaRPr>
          </a:p>
          <a:p>
            <a:pPr algn="just" rtl="1" eaLnBrk="1" hangingPunct="1">
              <a:buClr>
                <a:srgbClr val="FF0000"/>
              </a:buClr>
              <a:buSzPct val="106000"/>
              <a:buFont typeface="Wingdings" pitchFamily="2" charset="2"/>
              <a:buChar char="ü"/>
            </a:pPr>
            <a:r>
              <a:rPr lang="ar-LY" altLang="en-US" sz="3000" dirty="0" smtClean="0">
                <a:solidFill>
                  <a:schemeClr val="tx1"/>
                </a:solidFill>
              </a:rPr>
              <a:t> </a:t>
            </a:r>
            <a:r>
              <a:rPr lang="ar-LY" altLang="en-US" sz="2800" dirty="0" smtClean="0">
                <a:solidFill>
                  <a:schemeClr val="tx1"/>
                </a:solidFill>
              </a:rPr>
              <a:t>الحاجة إلى </a:t>
            </a:r>
            <a:r>
              <a:rPr lang="ar-SA" altLang="en-US" sz="2800" dirty="0" smtClean="0">
                <a:solidFill>
                  <a:schemeClr val="tx1"/>
                </a:solidFill>
              </a:rPr>
              <a:t>خطة وطنية لنقل التكنولوجيا النووية من خلال اتفاقيات مع المزود والدول المتقدمة نووياً</a:t>
            </a:r>
            <a:endParaRPr lang="ar-LY" altLang="en-US" sz="3000" dirty="0" smtClean="0">
              <a:solidFill>
                <a:schemeClr val="tx1"/>
              </a:solidFill>
            </a:endParaRPr>
          </a:p>
          <a:p>
            <a:pPr algn="just" rtl="1" eaLnBrk="1" hangingPunct="1">
              <a:buClr>
                <a:srgbClr val="FF0000"/>
              </a:buClr>
              <a:buSzPct val="106000"/>
              <a:buFont typeface="Wingdings" pitchFamily="2" charset="2"/>
              <a:buChar char="ü"/>
            </a:pPr>
            <a:endParaRPr lang="ar-SA" altLang="en-US" sz="3000" dirty="0" smtClean="0">
              <a:solidFill>
                <a:srgbClr val="008000"/>
              </a:solidFill>
            </a:endParaRPr>
          </a:p>
        </p:txBody>
      </p:sp>
      <p:grpSp>
        <p:nvGrpSpPr>
          <p:cNvPr id="23556" name="Group 45"/>
          <p:cNvGrpSpPr>
            <a:grpSpLocks/>
          </p:cNvGrpSpPr>
          <p:nvPr/>
        </p:nvGrpSpPr>
        <p:grpSpPr bwMode="auto">
          <a:xfrm>
            <a:off x="7315200" y="0"/>
            <a:ext cx="1676400" cy="1676400"/>
            <a:chOff x="4680" y="6498"/>
            <a:chExt cx="3402" cy="3402"/>
          </a:xfrm>
        </p:grpSpPr>
        <p:pic>
          <p:nvPicPr>
            <p:cNvPr id="23558"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3559"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3560"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3561"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3562"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3557"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905000" y="466725"/>
            <a:ext cx="5410200" cy="904875"/>
          </a:xfrm>
        </p:spPr>
        <p:txBody>
          <a:bodyPr anchor="t"/>
          <a:lstStyle/>
          <a:p>
            <a:pPr eaLnBrk="1" hangingPunct="1"/>
            <a:r>
              <a:rPr lang="ar-EG" altLang="en-US" sz="3600" b="1" dirty="0" smtClean="0"/>
              <a:t>نقل المعرفة وبناء ثقافة الأمان</a:t>
            </a:r>
            <a:endParaRPr lang="en-GB" altLang="en-US" sz="3600" b="1" dirty="0" smtClean="0"/>
          </a:p>
        </p:txBody>
      </p:sp>
      <p:sp>
        <p:nvSpPr>
          <p:cNvPr id="29699" name="Rectangle 3"/>
          <p:cNvSpPr>
            <a:spLocks noGrp="1" noChangeArrowheads="1"/>
          </p:cNvSpPr>
          <p:nvPr>
            <p:ph type="subTitle" idx="1"/>
          </p:nvPr>
        </p:nvSpPr>
        <p:spPr>
          <a:xfrm>
            <a:off x="0" y="2057400"/>
            <a:ext cx="8763000" cy="4267200"/>
          </a:xfrm>
        </p:spPr>
        <p:txBody>
          <a:bodyPr rtlCol="0">
            <a:normAutofit/>
          </a:bodyPr>
          <a:lstStyle/>
          <a:p>
            <a:pPr algn="just" rtl="1" eaLnBrk="1" fontAlgn="auto" hangingPunct="1">
              <a:lnSpc>
                <a:spcPct val="80000"/>
              </a:lnSpc>
              <a:spcAft>
                <a:spcPts val="0"/>
              </a:spcAft>
              <a:buClr>
                <a:srgbClr val="FF0000"/>
              </a:buClr>
              <a:buSzPct val="105000"/>
              <a:buFont typeface="Wingdings 2" pitchFamily="18" charset="2"/>
              <a:buChar char="&gt;"/>
              <a:defRPr/>
            </a:pPr>
            <a:r>
              <a:rPr lang="ar-SA" altLang="en-US" dirty="0" smtClean="0"/>
              <a:t> </a:t>
            </a:r>
            <a:r>
              <a:rPr lang="ar-SA" altLang="en-US" dirty="0" smtClean="0">
                <a:solidFill>
                  <a:schemeClr val="tx1"/>
                </a:solidFill>
              </a:rPr>
              <a:t>المعارف المطلوبة: تصميم المفاعلات وأجهزتها الرئيسية – التصميم الهندسي للمحطات – تصنيع المكونات – إدارة المشاريع – التشغيل والصيانة – التزود وإعادة التزود بالوقود – البحث والتطوير الداعم للتصميم والتشغيل – الأمان والأمن النووي</a:t>
            </a:r>
          </a:p>
          <a:p>
            <a:pPr algn="just" rtl="1" eaLnBrk="1" fontAlgn="auto" hangingPunct="1">
              <a:lnSpc>
                <a:spcPct val="80000"/>
              </a:lnSpc>
              <a:spcAft>
                <a:spcPts val="0"/>
              </a:spcAft>
              <a:buClr>
                <a:srgbClr val="FF0000"/>
              </a:buClr>
              <a:buSzPct val="105000"/>
              <a:buFont typeface="Wingdings 2" pitchFamily="18" charset="2"/>
              <a:buChar char="&gt;"/>
              <a:defRPr/>
            </a:pPr>
            <a:r>
              <a:rPr lang="ar-SA" altLang="en-US" dirty="0" smtClean="0">
                <a:solidFill>
                  <a:schemeClr val="tx1"/>
                </a:solidFill>
              </a:rPr>
              <a:t>الحاجة إلى التدريب والتأهيل المستمرين للقوى البشرية من أجل انشاء وتشغيل المحطة</a:t>
            </a:r>
          </a:p>
          <a:p>
            <a:pPr algn="just" rtl="1" eaLnBrk="1" fontAlgn="auto" hangingPunct="1">
              <a:lnSpc>
                <a:spcPct val="80000"/>
              </a:lnSpc>
              <a:spcAft>
                <a:spcPts val="0"/>
              </a:spcAft>
              <a:buClr>
                <a:srgbClr val="FF0000"/>
              </a:buClr>
              <a:buSzPct val="105000"/>
              <a:buFont typeface="Wingdings 2" pitchFamily="18" charset="2"/>
              <a:buChar char="&gt;"/>
              <a:defRPr/>
            </a:pPr>
            <a:r>
              <a:rPr lang="ar-SA" altLang="en-US" dirty="0" smtClean="0">
                <a:solidFill>
                  <a:schemeClr val="tx1"/>
                </a:solidFill>
              </a:rPr>
              <a:t>تأسيس ثقافة الصرامة والإنضباط لإدارة تقنية محطات القوى النووية بفعالية تامة </a:t>
            </a:r>
            <a:r>
              <a:rPr lang="ar-LY" altLang="en-US" dirty="0" smtClean="0">
                <a:solidFill>
                  <a:schemeClr val="tx1"/>
                </a:solidFill>
              </a:rPr>
              <a:t>ونشر ثقافة </a:t>
            </a:r>
            <a:r>
              <a:rPr lang="ar-SA" altLang="en-US" dirty="0" smtClean="0">
                <a:solidFill>
                  <a:schemeClr val="tx1"/>
                </a:solidFill>
              </a:rPr>
              <a:t>الأمان والأمن</a:t>
            </a:r>
          </a:p>
          <a:p>
            <a:pPr algn="just" rtl="1" eaLnBrk="1" fontAlgn="auto" hangingPunct="1">
              <a:lnSpc>
                <a:spcPct val="80000"/>
              </a:lnSpc>
              <a:spcAft>
                <a:spcPts val="0"/>
              </a:spcAft>
              <a:buClr>
                <a:srgbClr val="FF0000"/>
              </a:buClr>
              <a:buSzPct val="105000"/>
              <a:defRPr/>
            </a:pPr>
            <a:endParaRPr lang="en-GB" altLang="en-US" dirty="0" smtClean="0"/>
          </a:p>
        </p:txBody>
      </p:sp>
      <p:grpSp>
        <p:nvGrpSpPr>
          <p:cNvPr id="24580" name="Group 45"/>
          <p:cNvGrpSpPr>
            <a:grpSpLocks/>
          </p:cNvGrpSpPr>
          <p:nvPr/>
        </p:nvGrpSpPr>
        <p:grpSpPr bwMode="auto">
          <a:xfrm>
            <a:off x="7315200" y="0"/>
            <a:ext cx="1676400" cy="1676400"/>
            <a:chOff x="4680" y="6498"/>
            <a:chExt cx="3402" cy="3402"/>
          </a:xfrm>
        </p:grpSpPr>
        <p:pic>
          <p:nvPicPr>
            <p:cNvPr id="2458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458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458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458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4586"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4581"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1981200" y="466725"/>
            <a:ext cx="5334000" cy="828675"/>
          </a:xfrm>
        </p:spPr>
        <p:txBody>
          <a:bodyPr>
            <a:normAutofit fontScale="90000"/>
          </a:bodyPr>
          <a:lstStyle/>
          <a:p>
            <a:pPr eaLnBrk="1" fontAlgn="auto" hangingPunct="1">
              <a:spcAft>
                <a:spcPts val="0"/>
              </a:spcAft>
              <a:defRPr/>
            </a:pPr>
            <a:r>
              <a:rPr lang="ar-EG" sz="4000" dirty="0" smtClean="0"/>
              <a:t>المشاريع الوطنية العربية</a:t>
            </a:r>
            <a:br>
              <a:rPr lang="ar-EG" sz="4000" dirty="0" smtClean="0"/>
            </a:br>
            <a:r>
              <a:rPr lang="ar-EG" sz="4000" dirty="0" smtClean="0"/>
              <a:t> لبناء محطات قوى نووية</a:t>
            </a:r>
            <a:endParaRPr lang="en-US" altLang="en-US" sz="4000" dirty="0" smtClean="0"/>
          </a:p>
        </p:txBody>
      </p:sp>
      <p:sp>
        <p:nvSpPr>
          <p:cNvPr id="31747" name="Subtitle 2"/>
          <p:cNvSpPr>
            <a:spLocks noGrp="1"/>
          </p:cNvSpPr>
          <p:nvPr>
            <p:ph type="subTitle" idx="1"/>
          </p:nvPr>
        </p:nvSpPr>
        <p:spPr>
          <a:xfrm>
            <a:off x="381000" y="1600200"/>
            <a:ext cx="7924800" cy="5029200"/>
          </a:xfrm>
        </p:spPr>
        <p:txBody>
          <a:bodyPr>
            <a:normAutofit lnSpcReduction="10000"/>
          </a:bodyPr>
          <a:lstStyle/>
          <a:p>
            <a:pPr marL="114300" algn="r" rtl="1" eaLnBrk="1" hangingPunct="1">
              <a:lnSpc>
                <a:spcPct val="80000"/>
              </a:lnSpc>
              <a:buClr>
                <a:srgbClr val="FF0000"/>
              </a:buClr>
              <a:buFont typeface="Arial" charset="0"/>
              <a:buNone/>
              <a:defRPr/>
            </a:pPr>
            <a:r>
              <a:rPr lang="ar-EG" altLang="en-US" sz="3100" dirty="0" smtClean="0">
                <a:solidFill>
                  <a:srgbClr val="443329"/>
                </a:solidFill>
              </a:rPr>
              <a:t>الإمارات العربية المتحدة</a:t>
            </a:r>
          </a:p>
          <a:p>
            <a:pPr marL="114300" lvl="1" indent="346075" algn="r" rtl="1" eaLnBrk="1" hangingPunct="1">
              <a:lnSpc>
                <a:spcPct val="80000"/>
              </a:lnSpc>
              <a:buClr>
                <a:srgbClr val="FF0000"/>
              </a:buClr>
              <a:buFont typeface="Wingdings" pitchFamily="2" charset="2"/>
              <a:buChar char="q"/>
              <a:defRPr/>
            </a:pPr>
            <a:r>
              <a:rPr lang="ar-EG" altLang="en-US" sz="2900" dirty="0" smtClean="0">
                <a:solidFill>
                  <a:srgbClr val="0070C0"/>
                </a:solidFill>
                <a:latin typeface="Simplified Arabic" pitchFamily="18" charset="-78"/>
                <a:cs typeface="Simplified Arabic" pitchFamily="18" charset="-78"/>
              </a:rPr>
              <a:t> تم الشروع في بناء الم</a:t>
            </a:r>
            <a:r>
              <a:rPr lang="ar-TN" altLang="en-US" sz="2900" dirty="0" smtClean="0">
                <a:solidFill>
                  <a:srgbClr val="0070C0"/>
                </a:solidFill>
                <a:latin typeface="Simplified Arabic" pitchFamily="18" charset="-78"/>
                <a:cs typeface="Simplified Arabic" pitchFamily="18" charset="-78"/>
              </a:rPr>
              <a:t>فاعل</a:t>
            </a:r>
            <a:r>
              <a:rPr lang="ar-EG" altLang="en-US" sz="2900" dirty="0" smtClean="0">
                <a:solidFill>
                  <a:srgbClr val="0070C0"/>
                </a:solidFill>
                <a:latin typeface="Simplified Arabic" pitchFamily="18" charset="-78"/>
                <a:cs typeface="Simplified Arabic" pitchFamily="18" charset="-78"/>
              </a:rPr>
              <a:t> النووي الثاني في موقع البركة</a:t>
            </a:r>
          </a:p>
          <a:p>
            <a:pPr marL="114300" lvl="1" indent="346075" algn="r" rtl="1" eaLnBrk="1" hangingPunct="1">
              <a:lnSpc>
                <a:spcPct val="80000"/>
              </a:lnSpc>
              <a:buClr>
                <a:srgbClr val="FF0000"/>
              </a:buClr>
              <a:buFont typeface="Wingdings" pitchFamily="2" charset="2"/>
              <a:buChar char="q"/>
              <a:defRPr/>
            </a:pPr>
            <a:endParaRPr lang="ar-EG" altLang="en-US" sz="2900" dirty="0">
              <a:solidFill>
                <a:srgbClr val="0070C0"/>
              </a:solidFill>
              <a:latin typeface="Simplified Arabic" pitchFamily="18" charset="-78"/>
              <a:cs typeface="Simplified Arabic" pitchFamily="18" charset="-78"/>
            </a:endParaRPr>
          </a:p>
          <a:p>
            <a:pPr marL="114300" lvl="1" algn="r" rtl="1" eaLnBrk="1" hangingPunct="1">
              <a:lnSpc>
                <a:spcPct val="80000"/>
              </a:lnSpc>
              <a:buClr>
                <a:srgbClr val="FF0000"/>
              </a:buClr>
              <a:buFont typeface="Arial" charset="0"/>
              <a:buNone/>
              <a:defRPr/>
            </a:pPr>
            <a:r>
              <a:rPr lang="ar-EG" altLang="en-US" sz="3100" dirty="0" smtClean="0">
                <a:solidFill>
                  <a:srgbClr val="443329"/>
                </a:solidFill>
              </a:rPr>
              <a:t> </a:t>
            </a:r>
            <a:r>
              <a:rPr lang="ar-EG" altLang="en-US" sz="3100" dirty="0">
                <a:solidFill>
                  <a:srgbClr val="443329"/>
                </a:solidFill>
              </a:rPr>
              <a:t>جمهورية مصر العربية</a:t>
            </a:r>
          </a:p>
          <a:p>
            <a:pPr marL="114300" algn="r" rtl="1" eaLnBrk="1" hangingPunct="1">
              <a:lnSpc>
                <a:spcPct val="80000"/>
              </a:lnSpc>
              <a:buClr>
                <a:srgbClr val="FF0000"/>
              </a:buClr>
              <a:buFont typeface="Wingdings" pitchFamily="2" charset="2"/>
              <a:buChar char="q"/>
              <a:defRPr/>
            </a:pPr>
            <a:r>
              <a:rPr lang="ar-EG" altLang="en-US" sz="2900" dirty="0" smtClean="0">
                <a:solidFill>
                  <a:srgbClr val="0070C0"/>
                </a:solidFill>
                <a:latin typeface="Simplified Arabic" pitchFamily="18" charset="-78"/>
                <a:cs typeface="Simplified Arabic" pitchFamily="18" charset="-78"/>
              </a:rPr>
              <a:t>تم اختيار الموقع والتكنولوجيا والعمل جاري لإستكمال المشروع</a:t>
            </a:r>
          </a:p>
          <a:p>
            <a:pPr marL="114300" algn="r" rtl="1" eaLnBrk="1" hangingPunct="1">
              <a:lnSpc>
                <a:spcPct val="80000"/>
              </a:lnSpc>
              <a:buClr>
                <a:srgbClr val="FF0000"/>
              </a:buClr>
              <a:buFont typeface="Arial" charset="0"/>
              <a:buNone/>
              <a:defRPr/>
            </a:pPr>
            <a:endParaRPr lang="ar-EG" altLang="en-US" sz="2900" dirty="0" smtClean="0">
              <a:solidFill>
                <a:srgbClr val="0070C0"/>
              </a:solidFill>
              <a:latin typeface="Simplified Arabic" pitchFamily="18" charset="-78"/>
              <a:cs typeface="Simplified Arabic" pitchFamily="18" charset="-78"/>
            </a:endParaRPr>
          </a:p>
          <a:p>
            <a:pPr marL="114300" algn="r" rtl="1" eaLnBrk="1" hangingPunct="1">
              <a:lnSpc>
                <a:spcPct val="80000"/>
              </a:lnSpc>
              <a:buClr>
                <a:srgbClr val="FF0000"/>
              </a:buClr>
              <a:buFont typeface="Wingdings" pitchFamily="2" charset="2"/>
              <a:buChar char="q"/>
              <a:defRPr/>
            </a:pPr>
            <a:r>
              <a:rPr lang="ar-EG" altLang="en-US" sz="3100" dirty="0" smtClean="0">
                <a:solidFill>
                  <a:srgbClr val="443329"/>
                </a:solidFill>
              </a:rPr>
              <a:t> المملكة الأردنية الهاشمية</a:t>
            </a:r>
          </a:p>
          <a:p>
            <a:pPr lvl="1" algn="r" rtl="1" eaLnBrk="1" hangingPunct="1">
              <a:lnSpc>
                <a:spcPct val="80000"/>
              </a:lnSpc>
              <a:buClr>
                <a:srgbClr val="FF0000"/>
              </a:buClr>
              <a:buFont typeface="Arial" charset="0"/>
              <a:buNone/>
              <a:defRPr/>
            </a:pPr>
            <a:r>
              <a:rPr lang="ar-EG" altLang="en-US" sz="3000" dirty="0" smtClean="0">
                <a:solidFill>
                  <a:srgbClr val="0070C0"/>
                </a:solidFill>
                <a:latin typeface="Simplified Arabic" pitchFamily="18" charset="-78"/>
                <a:cs typeface="Simplified Arabic" pitchFamily="18" charset="-78"/>
              </a:rPr>
              <a:t>تم اختيار الموقع والعمل جاري لإستكمال المشروع</a:t>
            </a:r>
          </a:p>
          <a:p>
            <a:pPr lvl="1" algn="r" rtl="1" eaLnBrk="1" hangingPunct="1">
              <a:lnSpc>
                <a:spcPct val="80000"/>
              </a:lnSpc>
              <a:buClr>
                <a:srgbClr val="FF0000"/>
              </a:buClr>
              <a:buFont typeface="Arial" charset="0"/>
              <a:buNone/>
              <a:defRPr/>
            </a:pPr>
            <a:endParaRPr lang="ar-EG" altLang="en-US" sz="3000" dirty="0" smtClean="0"/>
          </a:p>
          <a:p>
            <a:pPr marL="114300" algn="r" rtl="1" eaLnBrk="1" hangingPunct="1">
              <a:lnSpc>
                <a:spcPct val="80000"/>
              </a:lnSpc>
              <a:buClr>
                <a:srgbClr val="FF0000"/>
              </a:buClr>
              <a:buFont typeface="Wingdings" pitchFamily="2" charset="2"/>
              <a:buChar char="q"/>
              <a:defRPr/>
            </a:pPr>
            <a:r>
              <a:rPr lang="ar-EG" altLang="en-US" sz="3100" dirty="0" smtClean="0">
                <a:solidFill>
                  <a:srgbClr val="443329"/>
                </a:solidFill>
              </a:rPr>
              <a:t>المملكة العربية ال</a:t>
            </a:r>
            <a:r>
              <a:rPr lang="ar-SA" altLang="en-US" sz="3100" dirty="0" smtClean="0">
                <a:solidFill>
                  <a:schemeClr val="tx1"/>
                </a:solidFill>
              </a:rPr>
              <a:t>س</a:t>
            </a:r>
            <a:r>
              <a:rPr lang="ar-EG" altLang="en-US" sz="3100" dirty="0" err="1" smtClean="0">
                <a:solidFill>
                  <a:srgbClr val="443329"/>
                </a:solidFill>
              </a:rPr>
              <a:t>عودية</a:t>
            </a:r>
            <a:r>
              <a:rPr lang="ar-EG" altLang="en-US" sz="3100" dirty="0" smtClean="0">
                <a:solidFill>
                  <a:srgbClr val="443329"/>
                </a:solidFill>
              </a:rPr>
              <a:t> </a:t>
            </a:r>
          </a:p>
          <a:p>
            <a:pPr marL="114300" algn="r" rtl="1" eaLnBrk="1" hangingPunct="1">
              <a:lnSpc>
                <a:spcPct val="80000"/>
              </a:lnSpc>
              <a:buClr>
                <a:srgbClr val="FF0000"/>
              </a:buClr>
              <a:buFont typeface="Arial" charset="0"/>
              <a:buNone/>
              <a:defRPr/>
            </a:pPr>
            <a:r>
              <a:rPr lang="ar-EG" altLang="en-US" sz="3100" dirty="0" smtClean="0">
                <a:solidFill>
                  <a:srgbClr val="443329"/>
                </a:solidFill>
              </a:rPr>
              <a:t> </a:t>
            </a:r>
            <a:r>
              <a:rPr lang="ar-EG" altLang="en-US" dirty="0" smtClean="0">
                <a:solidFill>
                  <a:srgbClr val="0070C0"/>
                </a:solidFill>
                <a:latin typeface="Simplified Arabic" pitchFamily="18" charset="-78"/>
                <a:cs typeface="Simplified Arabic" pitchFamily="18" charset="-78"/>
              </a:rPr>
              <a:t>العمل جاري لإختيار المواقع والدراسة الجدية للمشروع</a:t>
            </a:r>
          </a:p>
        </p:txBody>
      </p:sp>
      <p:grpSp>
        <p:nvGrpSpPr>
          <p:cNvPr id="25604" name="Group 45"/>
          <p:cNvGrpSpPr>
            <a:grpSpLocks/>
          </p:cNvGrpSpPr>
          <p:nvPr/>
        </p:nvGrpSpPr>
        <p:grpSpPr bwMode="auto">
          <a:xfrm>
            <a:off x="7848600" y="0"/>
            <a:ext cx="1066800" cy="1219200"/>
            <a:chOff x="4680" y="6498"/>
            <a:chExt cx="3402" cy="3402"/>
          </a:xfrm>
        </p:grpSpPr>
        <p:pic>
          <p:nvPicPr>
            <p:cNvPr id="25613" name="Picture 46"/>
            <p:cNvPicPr preferRelativeResize="0">
              <a:picLocks noChangeAspect="1" noChangeArrowheads="1"/>
            </p:cNvPicPr>
            <p:nvPr/>
          </p:nvPicPr>
          <p:blipFill>
            <a:blip r:embed="rId3"/>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5614"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5615"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25616"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25617" name="Picture 50"/>
            <p:cNvPicPr preferRelativeResize="0">
              <a:picLocks noChangeAspect="1" noChangeArrowheads="1"/>
            </p:cNvPicPr>
            <p:nvPr/>
          </p:nvPicPr>
          <p:blipFill>
            <a:blip r:embed="rId4"/>
            <a:srcRect/>
            <a:stretch>
              <a:fillRect/>
            </a:stretch>
          </p:blipFill>
          <p:spPr bwMode="auto">
            <a:xfrm>
              <a:off x="5886" y="7434"/>
              <a:ext cx="1119" cy="1460"/>
            </a:xfrm>
            <a:prstGeom prst="rect">
              <a:avLst/>
            </a:prstGeom>
            <a:noFill/>
            <a:ln w="9525">
              <a:noFill/>
              <a:miter lim="800000"/>
              <a:headEnd/>
              <a:tailEnd/>
            </a:ln>
          </p:spPr>
        </p:pic>
      </p:grpSp>
      <p:pic>
        <p:nvPicPr>
          <p:cNvPr id="25605" name="Picture 51"/>
          <p:cNvPicPr>
            <a:picLocks noChangeAspect="1" noChangeArrowheads="1"/>
          </p:cNvPicPr>
          <p:nvPr/>
        </p:nvPicPr>
        <p:blipFill>
          <a:blip r:embed="rId5"/>
          <a:srcRect/>
          <a:stretch>
            <a:fillRect/>
          </a:stretch>
        </p:blipFill>
        <p:spPr bwMode="auto">
          <a:xfrm>
            <a:off x="0" y="76200"/>
            <a:ext cx="1066800" cy="1295400"/>
          </a:xfrm>
          <a:prstGeom prst="rect">
            <a:avLst/>
          </a:prstGeom>
          <a:noFill/>
          <a:ln w="9525">
            <a:noFill/>
            <a:miter lim="800000"/>
            <a:headEnd/>
            <a:tailEnd/>
          </a:ln>
        </p:spPr>
      </p:pic>
      <p:pic>
        <p:nvPicPr>
          <p:cNvPr id="25606" name="Picture 51"/>
          <p:cNvPicPr>
            <a:picLocks noChangeAspect="1" noChangeArrowheads="1"/>
          </p:cNvPicPr>
          <p:nvPr/>
        </p:nvPicPr>
        <p:blipFill>
          <a:blip r:embed="rId5"/>
          <a:srcRect/>
          <a:stretch>
            <a:fillRect/>
          </a:stretch>
        </p:blipFill>
        <p:spPr bwMode="auto">
          <a:xfrm>
            <a:off x="0" y="76200"/>
            <a:ext cx="1524000" cy="1466850"/>
          </a:xfrm>
          <a:prstGeom prst="rect">
            <a:avLst/>
          </a:prstGeom>
          <a:noFill/>
          <a:ln w="9525">
            <a:noFill/>
            <a:miter lim="800000"/>
            <a:headEnd/>
            <a:tailEnd/>
          </a:ln>
        </p:spPr>
      </p:pic>
      <p:grpSp>
        <p:nvGrpSpPr>
          <p:cNvPr id="25607" name="Group 45"/>
          <p:cNvGrpSpPr>
            <a:grpSpLocks/>
          </p:cNvGrpSpPr>
          <p:nvPr/>
        </p:nvGrpSpPr>
        <p:grpSpPr bwMode="auto">
          <a:xfrm>
            <a:off x="7848600" y="0"/>
            <a:ext cx="1295400" cy="1371600"/>
            <a:chOff x="4680" y="6498"/>
            <a:chExt cx="3402" cy="3402"/>
          </a:xfrm>
        </p:grpSpPr>
        <p:pic>
          <p:nvPicPr>
            <p:cNvPr id="25608" name="Picture 46"/>
            <p:cNvPicPr preferRelativeResize="0">
              <a:picLocks noChangeAspect="1" noChangeArrowheads="1"/>
            </p:cNvPicPr>
            <p:nvPr/>
          </p:nvPicPr>
          <p:blipFill>
            <a:blip r:embed="rId3"/>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5609"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5610"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Arial"/>
                  <a:cs typeface="Arial"/>
                </a:rPr>
                <a:t>جامعة الدول العربية</a:t>
              </a:r>
            </a:p>
          </p:txBody>
        </p:sp>
        <p:sp>
          <p:nvSpPr>
            <p:cNvPr id="25611"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Arial"/>
                  <a:cs typeface="Arial"/>
                </a:rPr>
                <a:t>الهيئة العربية للطاقة الذرية</a:t>
              </a:r>
            </a:p>
          </p:txBody>
        </p:sp>
        <p:pic>
          <p:nvPicPr>
            <p:cNvPr id="25612" name="Picture 50"/>
            <p:cNvPicPr preferRelativeResize="0">
              <a:picLocks noChangeAspect="1" noChangeArrowheads="1"/>
            </p:cNvPicPr>
            <p:nvPr/>
          </p:nvPicPr>
          <p:blipFill>
            <a:blip r:embed="rId6"/>
            <a:srcRect/>
            <a:stretch>
              <a:fillRect/>
            </a:stretch>
          </p:blipFill>
          <p:spPr bwMode="auto">
            <a:xfrm>
              <a:off x="5886" y="7434"/>
              <a:ext cx="1119" cy="14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1905000" y="466725"/>
            <a:ext cx="5410200" cy="1514475"/>
          </a:xfrm>
        </p:spPr>
        <p:txBody>
          <a:bodyPr/>
          <a:lstStyle/>
          <a:p>
            <a:pPr rtl="1" eaLnBrk="1" hangingPunct="1"/>
            <a:r>
              <a:rPr lang="ar-EG" altLang="en-US" sz="4000" smtClean="0"/>
              <a:t>  المشاريع النووية العربية الحالية</a:t>
            </a:r>
            <a:endParaRPr lang="en-US" altLang="en-US" sz="4000" smtClean="0"/>
          </a:p>
        </p:txBody>
      </p:sp>
      <p:sp>
        <p:nvSpPr>
          <p:cNvPr id="26627" name="Subtitle 2"/>
          <p:cNvSpPr>
            <a:spLocks noGrp="1"/>
          </p:cNvSpPr>
          <p:nvPr>
            <p:ph type="subTitle" idx="1"/>
          </p:nvPr>
        </p:nvSpPr>
        <p:spPr/>
        <p:txBody>
          <a:bodyPr/>
          <a:lstStyle/>
          <a:p>
            <a:pPr eaLnBrk="1" hangingPunct="1"/>
            <a:endParaRPr lang="en-US" altLang="en-US" smtClean="0"/>
          </a:p>
        </p:txBody>
      </p:sp>
      <p:graphicFrame>
        <p:nvGraphicFramePr>
          <p:cNvPr id="5" name="Table 4"/>
          <p:cNvGraphicFramePr>
            <a:graphicFrameLocks noGrp="1"/>
          </p:cNvGraphicFramePr>
          <p:nvPr/>
        </p:nvGraphicFramePr>
        <p:xfrm>
          <a:off x="762000" y="2057400"/>
          <a:ext cx="7543800" cy="4114801"/>
        </p:xfrm>
        <a:graphic>
          <a:graphicData uri="http://schemas.openxmlformats.org/drawingml/2006/table">
            <a:tbl>
              <a:tblPr>
                <a:tableStyleId>{5C22544A-7EE6-4342-B048-85BDC9FD1C3A}</a:tableStyleId>
              </a:tblPr>
              <a:tblGrid>
                <a:gridCol w="1031168"/>
                <a:gridCol w="765837"/>
                <a:gridCol w="1815096"/>
                <a:gridCol w="643727"/>
                <a:gridCol w="1236194"/>
                <a:gridCol w="401009"/>
                <a:gridCol w="1650769"/>
              </a:tblGrid>
              <a:tr h="1222471">
                <a:tc gridSpan="2">
                  <a:txBody>
                    <a:bodyPr/>
                    <a:lstStyle/>
                    <a:p>
                      <a:pPr algn="ctr">
                        <a:spcBef>
                          <a:spcPts val="300"/>
                        </a:spcBef>
                        <a:spcAft>
                          <a:spcPts val="0"/>
                        </a:spcAft>
                      </a:pPr>
                      <a:r>
                        <a:rPr lang="ar-SA" sz="2000" b="1" dirty="0">
                          <a:solidFill>
                            <a:srgbClr val="FF0000"/>
                          </a:solidFill>
                          <a:effectLst/>
                        </a:rPr>
                        <a:t>مفاعلات مقترحة</a:t>
                      </a:r>
                      <a:r>
                        <a:rPr lang="fr-FR" sz="2000" b="1" dirty="0">
                          <a:solidFill>
                            <a:srgbClr val="FF0000"/>
                          </a:solidFill>
                          <a:effectLst/>
                        </a:rPr>
                        <a:t> </a:t>
                      </a:r>
                      <a:br>
                        <a:rPr lang="fr-FR" sz="2000" b="1" dirty="0">
                          <a:solidFill>
                            <a:srgbClr val="FF0000"/>
                          </a:solidFill>
                          <a:effectLst/>
                        </a:rPr>
                      </a:br>
                      <a:r>
                        <a:rPr lang="fr-FR" sz="2000" b="1" dirty="0">
                          <a:solidFill>
                            <a:srgbClr val="FF0000"/>
                          </a:solidFill>
                          <a:effectLst/>
                        </a:rPr>
                        <a:t> </a:t>
                      </a:r>
                      <a:endParaRPr lang="en-US" sz="2000" b="1" dirty="0">
                        <a:solidFill>
                          <a:srgbClr val="FF0000"/>
                        </a:solidFill>
                        <a:effectLst/>
                        <a:latin typeface="Times New Roman"/>
                        <a:ea typeface="Times New Roman"/>
                      </a:endParaRPr>
                    </a:p>
                  </a:txBody>
                  <a:tcPr marL="28575" marR="28575" marT="28575" marB="28575" anchor="ctr"/>
                </a:tc>
                <a:tc hMerge="1">
                  <a:txBody>
                    <a:bodyPr/>
                    <a:lstStyle/>
                    <a:p>
                      <a:endParaRPr lang="en-US"/>
                    </a:p>
                  </a:txBody>
                  <a:tcPr/>
                </a:tc>
                <a:tc gridSpan="2">
                  <a:txBody>
                    <a:bodyPr/>
                    <a:lstStyle/>
                    <a:p>
                      <a:pPr algn="ctr">
                        <a:spcBef>
                          <a:spcPts val="300"/>
                        </a:spcBef>
                        <a:spcAft>
                          <a:spcPts val="0"/>
                        </a:spcAft>
                      </a:pPr>
                      <a:r>
                        <a:rPr lang="ar-SA" sz="2000" b="1" dirty="0">
                          <a:solidFill>
                            <a:srgbClr val="FF0000"/>
                          </a:solidFill>
                          <a:effectLst/>
                        </a:rPr>
                        <a:t>مفاعلات مخطط </a:t>
                      </a:r>
                      <a:r>
                        <a:rPr lang="ar-SA" sz="2000" b="1" dirty="0" smtClean="0">
                          <a:solidFill>
                            <a:srgbClr val="FF0000"/>
                          </a:solidFill>
                          <a:effectLst/>
                        </a:rPr>
                        <a:t>لها</a:t>
                      </a:r>
                      <a:endParaRPr lang="en-US" sz="2000" b="1" dirty="0">
                        <a:solidFill>
                          <a:srgbClr val="FF0000"/>
                        </a:solidFill>
                        <a:effectLst/>
                        <a:latin typeface="Times New Roman"/>
                        <a:ea typeface="Times New Roman"/>
                      </a:endParaRPr>
                    </a:p>
                  </a:txBody>
                  <a:tcPr marL="28575" marR="28575" marT="28575" marB="28575" anchor="ctr"/>
                </a:tc>
                <a:tc hMerge="1">
                  <a:txBody>
                    <a:bodyPr/>
                    <a:lstStyle/>
                    <a:p>
                      <a:endParaRPr lang="en-US"/>
                    </a:p>
                  </a:txBody>
                  <a:tcPr/>
                </a:tc>
                <a:tc gridSpan="2">
                  <a:txBody>
                    <a:bodyPr/>
                    <a:lstStyle/>
                    <a:p>
                      <a:pPr algn="ctr">
                        <a:spcBef>
                          <a:spcPts val="300"/>
                        </a:spcBef>
                        <a:spcAft>
                          <a:spcPts val="0"/>
                        </a:spcAft>
                      </a:pPr>
                      <a:r>
                        <a:rPr lang="ar-SA" sz="2000" b="1" dirty="0">
                          <a:solidFill>
                            <a:srgbClr val="FF0000"/>
                          </a:solidFill>
                          <a:effectLst/>
                        </a:rPr>
                        <a:t>مفاعلات تحت الإنشاء </a:t>
                      </a:r>
                      <a:endParaRPr lang="en-US" sz="2000" b="1" dirty="0">
                        <a:solidFill>
                          <a:srgbClr val="FF0000"/>
                        </a:solidFill>
                        <a:effectLst/>
                      </a:endParaRPr>
                    </a:p>
                  </a:txBody>
                  <a:tcPr marL="28575" marR="28575" marT="28575" marB="28575" anchor="ctr"/>
                </a:tc>
                <a:tc hMerge="1">
                  <a:txBody>
                    <a:bodyPr/>
                    <a:lstStyle/>
                    <a:p>
                      <a:endParaRPr lang="en-US"/>
                    </a:p>
                  </a:txBody>
                  <a:tcPr/>
                </a:tc>
                <a:tc>
                  <a:txBody>
                    <a:bodyPr/>
                    <a:lstStyle/>
                    <a:p>
                      <a:pPr algn="ctr">
                        <a:lnSpc>
                          <a:spcPts val="800"/>
                        </a:lnSpc>
                        <a:spcAft>
                          <a:spcPts val="0"/>
                        </a:spcAft>
                      </a:pPr>
                      <a:r>
                        <a:rPr lang="ar-SA" sz="2000" b="1" dirty="0">
                          <a:solidFill>
                            <a:srgbClr val="FF0000"/>
                          </a:solidFill>
                          <a:effectLst/>
                        </a:rPr>
                        <a:t>الدولة</a:t>
                      </a:r>
                      <a:endParaRPr lang="en-US" sz="2000" b="1" dirty="0">
                        <a:solidFill>
                          <a:srgbClr val="FF0000"/>
                        </a:solidFill>
                        <a:effectLst/>
                        <a:latin typeface="Times New Roman"/>
                        <a:ea typeface="Times New Roman"/>
                      </a:endParaRPr>
                    </a:p>
                  </a:txBody>
                  <a:tcPr marL="28575" marR="28575" marT="28575" marB="28575" anchor="ctr"/>
                </a:tc>
              </a:tr>
              <a:tr h="490558">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م و ك</a:t>
                      </a: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عدد</a:t>
                      </a: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م و ك</a:t>
                      </a:r>
                      <a:endParaRPr lang="en-US" sz="1800" b="1" dirty="0" smtClean="0">
                        <a:solidFill>
                          <a:schemeClr val="tx2"/>
                        </a:solidFill>
                        <a:effectLst/>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عدد</a:t>
                      </a: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م و ك</a:t>
                      </a: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smtClean="0">
                        <a:solidFill>
                          <a:schemeClr val="tx2"/>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chemeClr val="tx2"/>
                          </a:solidFill>
                          <a:effectLst/>
                        </a:rPr>
                        <a:t>عدد</a:t>
                      </a:r>
                      <a:endParaRPr lang="en-US" sz="1800" b="1" dirty="0" smtClean="0">
                        <a:solidFill>
                          <a:schemeClr val="tx2"/>
                        </a:solidFill>
                        <a:effectLst/>
                        <a:latin typeface="Times New Roman"/>
                        <a:ea typeface="Times New Roman"/>
                      </a:endParaRPr>
                    </a:p>
                    <a:p>
                      <a:pPr algn="ctr">
                        <a:lnSpc>
                          <a:spcPts val="800"/>
                        </a:lnSpc>
                        <a:spcAft>
                          <a:spcPts val="0"/>
                        </a:spcAft>
                      </a:pPr>
                      <a:endParaRPr lang="en-US" sz="1800" b="1" dirty="0">
                        <a:solidFill>
                          <a:schemeClr val="tx2"/>
                        </a:solidFill>
                        <a:effectLst/>
                        <a:latin typeface="Times New Roman"/>
                        <a:ea typeface="Times New Roman"/>
                      </a:endParaRPr>
                    </a:p>
                  </a:txBody>
                  <a:tcPr marL="28575" marR="28575" marT="28575" marB="28575"/>
                </a:tc>
                <a:tc>
                  <a:txBody>
                    <a:bodyPr/>
                    <a:lstStyle/>
                    <a:p>
                      <a:pPr algn="ctr">
                        <a:lnSpc>
                          <a:spcPts val="800"/>
                        </a:lnSpc>
                        <a:spcAft>
                          <a:spcPts val="0"/>
                        </a:spcAft>
                      </a:pPr>
                      <a:r>
                        <a:rPr lang="fr-FR" sz="1800" b="1" dirty="0">
                          <a:solidFill>
                            <a:schemeClr val="tx2"/>
                          </a:solidFill>
                          <a:effectLst/>
                        </a:rPr>
                        <a:t> </a:t>
                      </a:r>
                      <a:endParaRPr lang="en-US" sz="1800" b="1" dirty="0">
                        <a:solidFill>
                          <a:schemeClr val="tx2"/>
                        </a:solidFill>
                        <a:effectLst/>
                        <a:latin typeface="Times New Roman"/>
                        <a:ea typeface="Times New Roman"/>
                      </a:endParaRPr>
                    </a:p>
                  </a:txBody>
                  <a:tcPr marL="28575" marR="28575" marT="28575" marB="28575"/>
                </a:tc>
              </a:tr>
              <a:tr h="600443">
                <a:tc>
                  <a:txBody>
                    <a:bodyPr/>
                    <a:lstStyle/>
                    <a:p>
                      <a:pPr algn="ctr">
                        <a:spcAft>
                          <a:spcPts val="0"/>
                        </a:spcAft>
                      </a:pPr>
                      <a:r>
                        <a:rPr lang="fr-FR" sz="1800" b="1">
                          <a:solidFill>
                            <a:schemeClr val="tx2"/>
                          </a:solidFill>
                          <a:effectLst/>
                        </a:rPr>
                        <a:t>14400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10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dirty="0">
                          <a:solidFill>
                            <a:schemeClr val="tx2"/>
                          </a:solidFill>
                          <a:effectLst/>
                        </a:rPr>
                        <a:t>0</a:t>
                      </a:r>
                      <a:endParaRPr lang="en-US" sz="1800" b="1" dirty="0">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dirty="0">
                          <a:solidFill>
                            <a:schemeClr val="tx2"/>
                          </a:solidFill>
                          <a:effectLst/>
                        </a:rPr>
                        <a:t>5600</a:t>
                      </a:r>
                      <a:endParaRPr lang="en-US" sz="1800" b="1" dirty="0">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4</a:t>
                      </a:r>
                      <a:endParaRPr lang="en-US" sz="1800" b="1">
                        <a:solidFill>
                          <a:schemeClr val="tx2"/>
                        </a:solidFill>
                        <a:effectLst/>
                        <a:latin typeface="Times New Roman"/>
                        <a:ea typeface="Times New Roman"/>
                      </a:endParaRPr>
                    </a:p>
                  </a:txBody>
                  <a:tcPr marL="28575" marR="28575" marT="28575" marB="28575" anchor="ctr"/>
                </a:tc>
                <a:tc>
                  <a:txBody>
                    <a:bodyPr/>
                    <a:lstStyle/>
                    <a:p>
                      <a:pPr algn="ctr">
                        <a:lnSpc>
                          <a:spcPts val="800"/>
                        </a:lnSpc>
                        <a:spcAft>
                          <a:spcPts val="0"/>
                        </a:spcAft>
                      </a:pP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smtClean="0">
                        <a:solidFill>
                          <a:srgbClr val="C00000"/>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rgbClr val="C00000"/>
                          </a:solidFill>
                          <a:effectLst/>
                        </a:rPr>
                        <a:t>الإمارات </a:t>
                      </a: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a:solidFill>
                          <a:srgbClr val="C00000"/>
                        </a:solidFill>
                        <a:effectLst/>
                        <a:latin typeface="Times New Roman"/>
                        <a:ea typeface="Times New Roman"/>
                      </a:endParaRPr>
                    </a:p>
                  </a:txBody>
                  <a:tcPr marL="28575" marR="28575" marT="28575" marB="28575"/>
                </a:tc>
              </a:tr>
              <a:tr h="600443">
                <a:tc>
                  <a:txBody>
                    <a:bodyPr/>
                    <a:lstStyle/>
                    <a:p>
                      <a:pPr algn="ctr" rtl="0">
                        <a:spcAft>
                          <a:spcPts val="0"/>
                        </a:spcAft>
                      </a:pPr>
                      <a:r>
                        <a:rPr lang="fr-FR" sz="1800" b="1">
                          <a:solidFill>
                            <a:schemeClr val="tx2"/>
                          </a:solidFill>
                          <a:effectLst/>
                        </a:rPr>
                        <a:t>2400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2</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2400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2</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lnSpc>
                          <a:spcPts val="800"/>
                        </a:lnSpc>
                        <a:spcAft>
                          <a:spcPts val="0"/>
                        </a:spcAft>
                      </a:pP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smtClean="0">
                        <a:solidFill>
                          <a:srgbClr val="C00000"/>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rgbClr val="C00000"/>
                          </a:solidFill>
                          <a:effectLst/>
                        </a:rPr>
                        <a:t>مصر</a:t>
                      </a: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a:solidFill>
                          <a:srgbClr val="C00000"/>
                        </a:solidFill>
                        <a:effectLst/>
                        <a:latin typeface="Times New Roman"/>
                        <a:ea typeface="Times New Roman"/>
                      </a:endParaRPr>
                    </a:p>
                  </a:txBody>
                  <a:tcPr marL="28575" marR="28575" marT="28575" marB="28575"/>
                </a:tc>
              </a:tr>
              <a:tr h="600443">
                <a:tc>
                  <a:txBody>
                    <a:bodyPr/>
                    <a:lstStyle/>
                    <a:p>
                      <a:pPr algn="ctr">
                        <a:spcAft>
                          <a:spcPts val="0"/>
                        </a:spcAft>
                      </a:pPr>
                      <a:r>
                        <a:rPr lang="fr-FR" sz="1800" b="1">
                          <a:solidFill>
                            <a:schemeClr val="tx2"/>
                          </a:solidFill>
                          <a:effectLst/>
                        </a:rPr>
                        <a:t> </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 </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2000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2</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lnSpc>
                          <a:spcPts val="800"/>
                        </a:lnSpc>
                        <a:spcAft>
                          <a:spcPts val="0"/>
                        </a:spcAft>
                      </a:pP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smtClean="0">
                        <a:solidFill>
                          <a:srgbClr val="C00000"/>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rgbClr val="C00000"/>
                          </a:solidFill>
                          <a:effectLst/>
                        </a:rPr>
                        <a:t>الأردن</a:t>
                      </a: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a:solidFill>
                          <a:srgbClr val="C00000"/>
                        </a:solidFill>
                        <a:effectLst/>
                        <a:latin typeface="Times New Roman"/>
                        <a:ea typeface="Times New Roman"/>
                      </a:endParaRPr>
                    </a:p>
                  </a:txBody>
                  <a:tcPr marL="28575" marR="28575" marT="28575" marB="28575"/>
                </a:tc>
              </a:tr>
              <a:tr h="600443">
                <a:tc>
                  <a:txBody>
                    <a:bodyPr/>
                    <a:lstStyle/>
                    <a:p>
                      <a:pPr algn="ctr">
                        <a:spcAft>
                          <a:spcPts val="0"/>
                        </a:spcAft>
                      </a:pPr>
                      <a:r>
                        <a:rPr lang="fr-FR" sz="1800" b="1">
                          <a:solidFill>
                            <a:schemeClr val="tx2"/>
                          </a:solidFill>
                          <a:effectLst/>
                        </a:rPr>
                        <a:t>17000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16</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dirty="0">
                          <a:solidFill>
                            <a:schemeClr val="tx2"/>
                          </a:solidFill>
                          <a:effectLst/>
                        </a:rPr>
                        <a:t>0</a:t>
                      </a:r>
                      <a:endParaRPr lang="en-US" sz="1800" b="1" dirty="0">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spcAft>
                          <a:spcPts val="0"/>
                        </a:spcAft>
                      </a:pPr>
                      <a:r>
                        <a:rPr lang="fr-FR" sz="1800" b="1">
                          <a:solidFill>
                            <a:schemeClr val="tx2"/>
                          </a:solidFill>
                          <a:effectLst/>
                        </a:rPr>
                        <a:t>0</a:t>
                      </a:r>
                      <a:endParaRPr lang="en-US" sz="1800" b="1">
                        <a:solidFill>
                          <a:schemeClr val="tx2"/>
                        </a:solidFill>
                        <a:effectLst/>
                        <a:latin typeface="Times New Roman"/>
                        <a:ea typeface="Times New Roman"/>
                      </a:endParaRPr>
                    </a:p>
                  </a:txBody>
                  <a:tcPr marL="28575" marR="28575" marT="28575" marB="28575" anchor="ctr"/>
                </a:tc>
                <a:tc>
                  <a:txBody>
                    <a:bodyPr/>
                    <a:lstStyle/>
                    <a:p>
                      <a:pPr algn="ctr">
                        <a:lnSpc>
                          <a:spcPts val="800"/>
                        </a:lnSpc>
                        <a:spcAft>
                          <a:spcPts val="0"/>
                        </a:spcAft>
                      </a:pP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smtClean="0">
                        <a:solidFill>
                          <a:srgbClr val="C00000"/>
                        </a:solidFill>
                        <a:effectLst/>
                        <a:latin typeface="Times New Roman"/>
                        <a:ea typeface="Times New Roman"/>
                      </a:endParaRPr>
                    </a:p>
                    <a:p>
                      <a:pPr marL="0" marR="0" indent="0" algn="ctr" defTabSz="914400" rtl="0" eaLnBrk="1" fontAlgn="auto" latinLnBrk="0" hangingPunct="1">
                        <a:lnSpc>
                          <a:spcPts val="800"/>
                        </a:lnSpc>
                        <a:spcBef>
                          <a:spcPts val="0"/>
                        </a:spcBef>
                        <a:spcAft>
                          <a:spcPts val="0"/>
                        </a:spcAft>
                        <a:buClrTx/>
                        <a:buSzTx/>
                        <a:buFontTx/>
                        <a:buNone/>
                        <a:tabLst/>
                        <a:defRPr/>
                      </a:pPr>
                      <a:r>
                        <a:rPr lang="ar-SA" sz="1800" b="1" dirty="0" smtClean="0">
                          <a:solidFill>
                            <a:srgbClr val="C00000"/>
                          </a:solidFill>
                          <a:effectLst/>
                        </a:rPr>
                        <a:t>السعودية</a:t>
                      </a:r>
                      <a:endParaRPr lang="en-US" sz="1800" b="1" dirty="0" smtClean="0">
                        <a:solidFill>
                          <a:srgbClr val="C00000"/>
                        </a:solidFill>
                        <a:effectLst/>
                        <a:latin typeface="Times New Roman"/>
                        <a:ea typeface="Times New Roman"/>
                      </a:endParaRPr>
                    </a:p>
                    <a:p>
                      <a:pPr algn="ctr">
                        <a:lnSpc>
                          <a:spcPts val="800"/>
                        </a:lnSpc>
                        <a:spcAft>
                          <a:spcPts val="0"/>
                        </a:spcAft>
                      </a:pPr>
                      <a:endParaRPr lang="en-US" sz="1800" b="1" dirty="0">
                        <a:solidFill>
                          <a:srgbClr val="C00000"/>
                        </a:solidFill>
                        <a:effectLst/>
                        <a:latin typeface="Times New Roman"/>
                        <a:ea typeface="Times New Roman"/>
                      </a:endParaRPr>
                    </a:p>
                  </a:txBody>
                  <a:tcPr marL="28575" marR="28575" marT="28575" marB="28575"/>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1524000" y="466725"/>
            <a:ext cx="6022975" cy="908050"/>
          </a:xfrm>
        </p:spPr>
        <p:txBody>
          <a:bodyPr anchor="t"/>
          <a:lstStyle/>
          <a:p>
            <a:pPr eaLnBrk="1" hangingPunct="1"/>
            <a:r>
              <a:rPr lang="ar-LY" altLang="en-US" sz="3600" dirty="0" smtClean="0"/>
              <a:t>آفاق التعاون العربي الصيني</a:t>
            </a:r>
            <a:r>
              <a:rPr lang="ar-EG" altLang="en-US" sz="2800" dirty="0" smtClean="0"/>
              <a:t/>
            </a:r>
            <a:br>
              <a:rPr lang="ar-EG" altLang="en-US" sz="2800" dirty="0" smtClean="0"/>
            </a:br>
            <a:endParaRPr lang="en-US" altLang="en-US" sz="1800" dirty="0" smtClean="0"/>
          </a:p>
        </p:txBody>
      </p:sp>
      <p:sp>
        <p:nvSpPr>
          <p:cNvPr id="35843" name="Subtitle 2"/>
          <p:cNvSpPr>
            <a:spLocks noGrp="1"/>
          </p:cNvSpPr>
          <p:nvPr>
            <p:ph type="subTitle" idx="1"/>
          </p:nvPr>
        </p:nvSpPr>
        <p:spPr>
          <a:xfrm>
            <a:off x="685800" y="1828800"/>
            <a:ext cx="7620000" cy="4495800"/>
          </a:xfrm>
        </p:spPr>
        <p:txBody>
          <a:bodyPr rtlCol="0">
            <a:normAutofit lnSpcReduction="10000"/>
          </a:bodyPr>
          <a:lstStyle/>
          <a:p>
            <a:pPr algn="just" rtl="1" eaLnBrk="1" fontAlgn="auto" hangingPunct="1">
              <a:spcAft>
                <a:spcPts val="0"/>
              </a:spcAft>
              <a:buClr>
                <a:srgbClr val="FF0000"/>
              </a:buClr>
              <a:buSzPct val="106000"/>
              <a:buFont typeface="Wingdings" pitchFamily="2" charset="2"/>
              <a:buChar char="ü"/>
              <a:defRPr/>
            </a:pPr>
            <a:r>
              <a:rPr lang="ar-SY" altLang="en-US" sz="2800" dirty="0" smtClean="0">
                <a:solidFill>
                  <a:schemeClr val="tx1"/>
                </a:solidFill>
              </a:rPr>
              <a:t>المساعدة في تعزيز البنية التحتية للدول العربية الراغبة في بناء محطات نووية للمرة الأولى </a:t>
            </a:r>
            <a:endParaRPr lang="ar-LY" altLang="en-US" sz="2800" dirty="0" smtClean="0">
              <a:solidFill>
                <a:schemeClr val="tx1"/>
              </a:solidFill>
            </a:endParaRPr>
          </a:p>
          <a:p>
            <a:pPr algn="just" rtl="1" eaLnBrk="1" fontAlgn="auto" hangingPunct="1">
              <a:spcAft>
                <a:spcPts val="0"/>
              </a:spcAft>
              <a:buClr>
                <a:srgbClr val="FF0000"/>
              </a:buClr>
              <a:buSzPct val="106000"/>
              <a:buFont typeface="Wingdings" pitchFamily="2" charset="2"/>
              <a:buChar char="ü"/>
              <a:defRPr/>
            </a:pPr>
            <a:r>
              <a:rPr lang="ar-SY" altLang="en-US" sz="2800" dirty="0" smtClean="0">
                <a:solidFill>
                  <a:schemeClr val="tx1"/>
                </a:solidFill>
              </a:rPr>
              <a:t>المساعدة في تنفيذ الاستراتيجية العربية للاستخدامات السلمية</a:t>
            </a:r>
            <a:r>
              <a:rPr lang="ar-LY" altLang="en-US" sz="2800" dirty="0" smtClean="0">
                <a:solidFill>
                  <a:schemeClr val="tx1"/>
                </a:solidFill>
              </a:rPr>
              <a:t> للطاقة الذرية</a:t>
            </a:r>
            <a:r>
              <a:rPr lang="ar-SY" altLang="en-US" sz="2800" dirty="0" smtClean="0">
                <a:solidFill>
                  <a:schemeClr val="tx1"/>
                </a:solidFill>
              </a:rPr>
              <a:t> حتّى العام 2020. </a:t>
            </a:r>
            <a:endParaRPr lang="ar-LY" altLang="en-US" sz="2800" dirty="0" smtClean="0">
              <a:solidFill>
                <a:schemeClr val="tx1"/>
              </a:solidFill>
            </a:endParaRPr>
          </a:p>
          <a:p>
            <a:pPr algn="just" rtl="1" eaLnBrk="1" fontAlgn="auto" hangingPunct="1">
              <a:spcAft>
                <a:spcPts val="0"/>
              </a:spcAft>
              <a:buClr>
                <a:srgbClr val="FF0000"/>
              </a:buClr>
              <a:buSzPct val="106000"/>
              <a:buFont typeface="Wingdings" pitchFamily="2" charset="2"/>
              <a:buChar char="ü"/>
              <a:defRPr/>
            </a:pPr>
            <a:r>
              <a:rPr lang="ar-LY" altLang="en-US" sz="2800" dirty="0" smtClean="0">
                <a:solidFill>
                  <a:schemeClr val="tx1"/>
                </a:solidFill>
              </a:rPr>
              <a:t> </a:t>
            </a:r>
            <a:r>
              <a:rPr lang="ar-SY" altLang="en-US" sz="2800" dirty="0" smtClean="0">
                <a:solidFill>
                  <a:schemeClr val="tx1"/>
                </a:solidFill>
              </a:rPr>
              <a:t>التركيز على </a:t>
            </a:r>
            <a:r>
              <a:rPr lang="ar-LY" altLang="en-US" sz="2800" dirty="0" smtClean="0">
                <a:solidFill>
                  <a:schemeClr val="tx1"/>
                </a:solidFill>
              </a:rPr>
              <a:t>التدريب على </a:t>
            </a:r>
            <a:r>
              <a:rPr lang="ar-SY" altLang="en-US" sz="2800" dirty="0" smtClean="0">
                <a:solidFill>
                  <a:schemeClr val="tx1"/>
                </a:solidFill>
              </a:rPr>
              <a:t>مفاعلات القوى وتصميمها وأمانها وتشغيلها ودورة وقودها والترخيص لها.</a:t>
            </a:r>
            <a:endParaRPr lang="ar-LY" altLang="en-US" sz="2800" dirty="0" smtClean="0">
              <a:solidFill>
                <a:schemeClr val="tx1"/>
              </a:solidFill>
            </a:endParaRPr>
          </a:p>
          <a:p>
            <a:pPr algn="just" rtl="1" eaLnBrk="1" fontAlgn="auto" hangingPunct="1">
              <a:spcAft>
                <a:spcPts val="0"/>
              </a:spcAft>
              <a:buClr>
                <a:srgbClr val="FF0000"/>
              </a:buClr>
              <a:buSzPct val="106000"/>
              <a:buFont typeface="Wingdings" pitchFamily="2" charset="2"/>
              <a:buChar char="ü"/>
              <a:defRPr/>
            </a:pPr>
            <a:r>
              <a:rPr lang="ar-SY" altLang="en-US" sz="2800" dirty="0" smtClean="0">
                <a:solidFill>
                  <a:schemeClr val="tx1"/>
                </a:solidFill>
              </a:rPr>
              <a:t> </a:t>
            </a:r>
            <a:r>
              <a:rPr lang="ar-EG" altLang="en-US" sz="2800" dirty="0" smtClean="0">
                <a:solidFill>
                  <a:schemeClr val="tx1"/>
                </a:solidFill>
              </a:rPr>
              <a:t>تنفيذ </a:t>
            </a:r>
            <a:r>
              <a:rPr lang="ar-SY" altLang="en-US" sz="2800" dirty="0" smtClean="0">
                <a:solidFill>
                  <a:schemeClr val="tx1"/>
                </a:solidFill>
              </a:rPr>
              <a:t>برامج تعاون عربي- صيني في مجالات : التخطيط للطاقة، الأمان النووي، اختيار المواقع، استكشاف وتنقيب اليورانيوم، الاستعداد للطوارئ والاستجابة لها وإدارة </a:t>
            </a:r>
            <a:r>
              <a:rPr lang="ar-LY" altLang="en-US" sz="2800" dirty="0" smtClean="0">
                <a:solidFill>
                  <a:schemeClr val="tx1"/>
                </a:solidFill>
              </a:rPr>
              <a:t>النفايات </a:t>
            </a:r>
            <a:r>
              <a:rPr lang="ar-SY" altLang="en-US" sz="2800" dirty="0" smtClean="0">
                <a:solidFill>
                  <a:schemeClr val="tx1"/>
                </a:solidFill>
              </a:rPr>
              <a:t>المشعّة</a:t>
            </a:r>
            <a:endParaRPr lang="ar-SA" altLang="en-US" dirty="0" smtClean="0">
              <a:solidFill>
                <a:schemeClr val="tx1"/>
              </a:solidFill>
            </a:endParaRPr>
          </a:p>
        </p:txBody>
      </p:sp>
      <p:grpSp>
        <p:nvGrpSpPr>
          <p:cNvPr id="27652" name="Group 45"/>
          <p:cNvGrpSpPr>
            <a:grpSpLocks/>
          </p:cNvGrpSpPr>
          <p:nvPr/>
        </p:nvGrpSpPr>
        <p:grpSpPr bwMode="auto">
          <a:xfrm>
            <a:off x="7315200" y="0"/>
            <a:ext cx="1676400" cy="1676400"/>
            <a:chOff x="4680" y="6498"/>
            <a:chExt cx="3402" cy="3402"/>
          </a:xfrm>
        </p:grpSpPr>
        <p:pic>
          <p:nvPicPr>
            <p:cNvPr id="27654"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765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765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765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7658"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7653" name="Picture 51"/>
          <p:cNvPicPr>
            <a:picLocks noChangeAspect="1" noChangeArrowheads="1"/>
          </p:cNvPicPr>
          <p:nvPr/>
        </p:nvPicPr>
        <p:blipFill>
          <a:blip r:embed="rId4"/>
          <a:srcRect/>
          <a:stretch>
            <a:fillRect/>
          </a:stretch>
        </p:blipFill>
        <p:spPr bwMode="auto">
          <a:xfrm>
            <a:off x="0" y="-47625"/>
            <a:ext cx="20574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828800" y="609600"/>
            <a:ext cx="5638800" cy="723900"/>
          </a:xfrm>
        </p:spPr>
        <p:txBody>
          <a:bodyPr rtlCol="0" anchor="t">
            <a:normAutofit fontScale="90000"/>
          </a:bodyPr>
          <a:lstStyle/>
          <a:p>
            <a:pPr rtl="1" eaLnBrk="1" fontAlgn="auto" hangingPunct="1">
              <a:spcAft>
                <a:spcPts val="0"/>
              </a:spcAft>
              <a:defRPr/>
            </a:pPr>
            <a:r>
              <a:rPr lang="ar-LY" altLang="en-US" sz="4000" dirty="0" smtClean="0"/>
              <a:t>آفاق التعاون العربي الصيني</a:t>
            </a:r>
            <a:r>
              <a:rPr lang="ar-EG" altLang="en-US" sz="3600" dirty="0" smtClean="0"/>
              <a:t/>
            </a:r>
            <a:br>
              <a:rPr lang="ar-EG" altLang="en-US" sz="3600" dirty="0" smtClean="0"/>
            </a:br>
            <a:endParaRPr lang="en-US" altLang="en-US" sz="3600" dirty="0" smtClean="0">
              <a:solidFill>
                <a:srgbClr val="FF0000"/>
              </a:solidFill>
            </a:endParaRPr>
          </a:p>
        </p:txBody>
      </p:sp>
      <p:sp>
        <p:nvSpPr>
          <p:cNvPr id="28675" name="Subtitle 2"/>
          <p:cNvSpPr>
            <a:spLocks noGrp="1"/>
          </p:cNvSpPr>
          <p:nvPr>
            <p:ph type="subTitle" idx="1"/>
          </p:nvPr>
        </p:nvSpPr>
        <p:spPr>
          <a:xfrm>
            <a:off x="685800" y="2057400"/>
            <a:ext cx="7620000" cy="4267200"/>
          </a:xfrm>
        </p:spPr>
        <p:txBody>
          <a:bodyPr/>
          <a:lstStyle/>
          <a:p>
            <a:pPr algn="just" rtl="1" eaLnBrk="1" hangingPunct="1">
              <a:buClr>
                <a:srgbClr val="FF0000"/>
              </a:buClr>
              <a:buSzPct val="106000"/>
              <a:buFont typeface="Wingdings" pitchFamily="2" charset="2"/>
              <a:buChar char="ü"/>
            </a:pPr>
            <a:r>
              <a:rPr lang="en-US" altLang="en-US" dirty="0" smtClean="0">
                <a:solidFill>
                  <a:schemeClr val="tx1"/>
                </a:solidFill>
              </a:rPr>
              <a:t> </a:t>
            </a:r>
            <a:r>
              <a:rPr lang="ar-LY" altLang="en-US" dirty="0" smtClean="0">
                <a:solidFill>
                  <a:schemeClr val="tx1"/>
                </a:solidFill>
              </a:rPr>
              <a:t>الدول العربية في حاجة إلى تنمية الكوادر البشربة وبناء القدرات</a:t>
            </a:r>
            <a:r>
              <a:rPr lang="en-US" altLang="en-US" dirty="0" smtClean="0">
                <a:solidFill>
                  <a:schemeClr val="tx1"/>
                </a:solidFill>
              </a:rPr>
              <a:t>  </a:t>
            </a:r>
            <a:r>
              <a:rPr lang="ar-LY" altLang="en-US" dirty="0" smtClean="0">
                <a:solidFill>
                  <a:schemeClr val="tx1"/>
                </a:solidFill>
              </a:rPr>
              <a:t> وتعزيز البنية التحتية لبناء محطات نووية والهيئة لديها تعاون وثيق </a:t>
            </a:r>
            <a:r>
              <a:rPr lang="ar-EG" altLang="en-US" dirty="0" smtClean="0">
                <a:solidFill>
                  <a:schemeClr val="tx1"/>
                </a:solidFill>
              </a:rPr>
              <a:t>مع الهيئة الوطنية الصينية</a:t>
            </a:r>
            <a:r>
              <a:rPr lang="ar-LY" altLang="en-US" dirty="0" smtClean="0">
                <a:solidFill>
                  <a:schemeClr val="tx1"/>
                </a:solidFill>
              </a:rPr>
              <a:t> </a:t>
            </a:r>
            <a:r>
              <a:rPr lang="ar-EG" altLang="en-US" dirty="0" smtClean="0">
                <a:solidFill>
                  <a:schemeClr val="tx1"/>
                </a:solidFill>
              </a:rPr>
              <a:t> للطاقة النووية </a:t>
            </a:r>
            <a:r>
              <a:rPr lang="en-US" altLang="en-US" dirty="0" smtClean="0">
                <a:solidFill>
                  <a:schemeClr val="tx1"/>
                </a:solidFill>
              </a:rPr>
              <a:t> CNNC </a:t>
            </a:r>
            <a:r>
              <a:rPr lang="ar-LY" altLang="en-US" dirty="0" smtClean="0">
                <a:solidFill>
                  <a:schemeClr val="tx1"/>
                </a:solidFill>
              </a:rPr>
              <a:t>وتسعى</a:t>
            </a:r>
            <a:r>
              <a:rPr lang="en-US" altLang="en-US" dirty="0" smtClean="0">
                <a:solidFill>
                  <a:schemeClr val="tx1"/>
                </a:solidFill>
              </a:rPr>
              <a:t> </a:t>
            </a:r>
            <a:r>
              <a:rPr lang="ar-EG" altLang="en-US" dirty="0" smtClean="0">
                <a:solidFill>
                  <a:schemeClr val="tx1"/>
                </a:solidFill>
              </a:rPr>
              <a:t> لزيادة </a:t>
            </a:r>
            <a:r>
              <a:rPr lang="ar-LY" altLang="en-US" dirty="0" smtClean="0">
                <a:solidFill>
                  <a:schemeClr val="tx1"/>
                </a:solidFill>
              </a:rPr>
              <a:t>توثيق أواصر التعاون مع الصين </a:t>
            </a:r>
            <a:r>
              <a:rPr lang="ar-EG" altLang="en-US" dirty="0" smtClean="0">
                <a:solidFill>
                  <a:schemeClr val="tx1"/>
                </a:solidFill>
              </a:rPr>
              <a:t>في مجال الطاقة النووية.</a:t>
            </a:r>
            <a:endParaRPr lang="ar-LY" altLang="en-US" dirty="0" smtClean="0">
              <a:solidFill>
                <a:schemeClr val="tx1"/>
              </a:solidFill>
            </a:endParaRPr>
          </a:p>
          <a:p>
            <a:pPr algn="just" rtl="1" eaLnBrk="1" hangingPunct="1">
              <a:buClr>
                <a:srgbClr val="FF0000"/>
              </a:buClr>
              <a:buSzPct val="106000"/>
              <a:buFont typeface="Wingdings" pitchFamily="2" charset="2"/>
              <a:buChar char="ü"/>
            </a:pPr>
            <a:r>
              <a:rPr lang="ar-EG" altLang="en-US" dirty="0" smtClean="0">
                <a:solidFill>
                  <a:schemeClr val="tx1"/>
                </a:solidFill>
              </a:rPr>
              <a:t> نفذت الهيئة بالتعاون مع </a:t>
            </a:r>
            <a:r>
              <a:rPr lang="en-US" altLang="en-US" dirty="0" smtClean="0">
                <a:solidFill>
                  <a:schemeClr val="tx1"/>
                </a:solidFill>
              </a:rPr>
              <a:t>CNNC</a:t>
            </a:r>
            <a:r>
              <a:rPr lang="ar-EG" altLang="en-US" dirty="0" smtClean="0">
                <a:solidFill>
                  <a:schemeClr val="tx1"/>
                </a:solidFill>
              </a:rPr>
              <a:t> 9 أنشطة تدريبية خلال السنوات 2013-2018</a:t>
            </a:r>
            <a:r>
              <a:rPr lang="en-US" altLang="en-US" dirty="0" smtClean="0">
                <a:solidFill>
                  <a:schemeClr val="tx1"/>
                </a:solidFill>
              </a:rPr>
              <a:t>   </a:t>
            </a:r>
            <a:r>
              <a:rPr lang="ar-EG" altLang="en-US" dirty="0" smtClean="0">
                <a:solidFill>
                  <a:schemeClr val="tx1"/>
                </a:solidFill>
              </a:rPr>
              <a:t>. 6 منها في الصين و 3 في تونس.</a:t>
            </a:r>
            <a:endParaRPr lang="ar-SA" altLang="en-US" dirty="0" smtClean="0">
              <a:solidFill>
                <a:schemeClr val="tx1"/>
              </a:solidFill>
            </a:endParaRPr>
          </a:p>
        </p:txBody>
      </p:sp>
      <p:grpSp>
        <p:nvGrpSpPr>
          <p:cNvPr id="28676" name="Group 45"/>
          <p:cNvGrpSpPr>
            <a:grpSpLocks/>
          </p:cNvGrpSpPr>
          <p:nvPr/>
        </p:nvGrpSpPr>
        <p:grpSpPr bwMode="auto">
          <a:xfrm>
            <a:off x="7315200" y="0"/>
            <a:ext cx="1676400" cy="1676400"/>
            <a:chOff x="4680" y="6498"/>
            <a:chExt cx="3402" cy="3402"/>
          </a:xfrm>
        </p:grpSpPr>
        <p:pic>
          <p:nvPicPr>
            <p:cNvPr id="28678"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8679"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8680"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8681"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8682"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8677"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1905000" y="466725"/>
            <a:ext cx="5641975" cy="908050"/>
          </a:xfrm>
        </p:spPr>
        <p:txBody>
          <a:bodyPr anchor="t"/>
          <a:lstStyle/>
          <a:p>
            <a:pPr eaLnBrk="1" hangingPunct="1"/>
            <a:r>
              <a:rPr lang="ar-EG" altLang="en-US" sz="4000" smtClean="0"/>
              <a:t>البرامج المنفذة</a:t>
            </a:r>
            <a:r>
              <a:rPr lang="ar-EG" altLang="en-US" sz="3200" smtClean="0"/>
              <a:t/>
            </a:r>
            <a:br>
              <a:rPr lang="ar-EG" altLang="en-US" sz="3200" smtClean="0"/>
            </a:br>
            <a:endParaRPr lang="en-US" altLang="en-US" sz="2000" smtClean="0"/>
          </a:p>
        </p:txBody>
      </p:sp>
      <p:sp>
        <p:nvSpPr>
          <p:cNvPr id="27651" name="Subtitle 2"/>
          <p:cNvSpPr>
            <a:spLocks noGrp="1"/>
          </p:cNvSpPr>
          <p:nvPr>
            <p:ph type="subTitle" idx="1"/>
          </p:nvPr>
        </p:nvSpPr>
        <p:spPr>
          <a:xfrm>
            <a:off x="685800" y="1981200"/>
            <a:ext cx="7620000" cy="4800600"/>
          </a:xfrm>
        </p:spPr>
        <p:txBody>
          <a:bodyPr/>
          <a:lstStyle/>
          <a:p>
            <a:pPr algn="just" rtl="1" eaLnBrk="1" hangingPunct="1">
              <a:buClr>
                <a:srgbClr val="FF0000"/>
              </a:buClr>
              <a:buSzPct val="106000"/>
              <a:buFont typeface="Wingdings" pitchFamily="2" charset="2"/>
              <a:buChar char="ü"/>
              <a:defRPr/>
            </a:pPr>
            <a:r>
              <a:rPr lang="ar-TN" altLang="en-US" sz="2800" dirty="0" smtClean="0">
                <a:solidFill>
                  <a:schemeClr val="tx1"/>
                </a:solidFill>
              </a:rPr>
              <a:t>تنفيذ دورة تدريبية، في بكين حول تقنية المفاعلات خلال شهر نوفمبر 2013 وركزت الدورة على أنواع مفاعلات القوى وتصميمها وأمانها وتشغيلها ودورة وقودها والترخيص لها والتعرف على التجربة والخبرة والتقنية الصينية في هذا الميدان.</a:t>
            </a:r>
            <a:endParaRPr lang="ar-EG" altLang="en-US" sz="2800" dirty="0" smtClean="0">
              <a:solidFill>
                <a:schemeClr val="tx1"/>
              </a:solidFill>
            </a:endParaRPr>
          </a:p>
          <a:p>
            <a:pPr marL="457200" indent="-457200" algn="just" rtl="1" eaLnBrk="1" fontAlgn="auto" hangingPunct="1">
              <a:spcAft>
                <a:spcPts val="0"/>
              </a:spcAft>
              <a:buClr>
                <a:schemeClr val="accent2"/>
              </a:buClr>
              <a:buSzPct val="111000"/>
              <a:buFont typeface="Wingdings" panose="05000000000000000000" pitchFamily="2" charset="2"/>
              <a:buChar char="ü"/>
              <a:defRPr/>
            </a:pPr>
            <a:r>
              <a:rPr lang="ar-TN" altLang="en-US" sz="2800" dirty="0" smtClean="0">
                <a:solidFill>
                  <a:schemeClr val="tx1"/>
                </a:solidFill>
              </a:rPr>
              <a:t> </a:t>
            </a:r>
            <a:r>
              <a:rPr lang="ar-TN" sz="2800" dirty="0">
                <a:solidFill>
                  <a:schemeClr val="tx1"/>
                </a:solidFill>
              </a:rPr>
              <a:t>تنفيذ ورشة عمل حول المفاعلات الصغيرة والمتوسطة في تونس خلال شهر </a:t>
            </a:r>
            <a:r>
              <a:rPr lang="ar-TN" sz="2800" dirty="0" smtClean="0">
                <a:solidFill>
                  <a:schemeClr val="tx1"/>
                </a:solidFill>
              </a:rPr>
              <a:t>افريل </a:t>
            </a:r>
            <a:r>
              <a:rPr lang="ar-TN" sz="2800" dirty="0">
                <a:solidFill>
                  <a:schemeClr val="tx1"/>
                </a:solidFill>
              </a:rPr>
              <a:t>2014 والتي ركزت على أنواع مفاعلات القوى الصغيرة والمتوسطة وتصميمها وأمانها وتشغيلها ودورة وقودها والترخيص لها والتعرف على التجربة والخبرة والتقنية الصينية في هذا الميدان.</a:t>
            </a:r>
            <a:endParaRPr lang="ar-EG" sz="2800" dirty="0">
              <a:solidFill>
                <a:schemeClr val="tx1"/>
              </a:solidFill>
            </a:endParaRPr>
          </a:p>
        </p:txBody>
      </p:sp>
      <p:grpSp>
        <p:nvGrpSpPr>
          <p:cNvPr id="29700" name="Group 45"/>
          <p:cNvGrpSpPr>
            <a:grpSpLocks/>
          </p:cNvGrpSpPr>
          <p:nvPr/>
        </p:nvGrpSpPr>
        <p:grpSpPr bwMode="auto">
          <a:xfrm>
            <a:off x="7315200" y="0"/>
            <a:ext cx="1676400" cy="1676400"/>
            <a:chOff x="4680" y="6498"/>
            <a:chExt cx="3402" cy="3402"/>
          </a:xfrm>
        </p:grpSpPr>
        <p:pic>
          <p:nvPicPr>
            <p:cNvPr id="2970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2970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2970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2970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29706"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29701"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7315200" y="2286000"/>
            <a:ext cx="1571625" cy="2862263"/>
          </a:xfrm>
          <a:prstGeom prst="rect">
            <a:avLst/>
          </a:prstGeom>
          <a:noFill/>
          <a:ln w="9525">
            <a:noFill/>
            <a:miter lim="800000"/>
            <a:headEnd/>
            <a:tailEnd/>
          </a:ln>
        </p:spPr>
        <p:txBody>
          <a:bodyPr>
            <a:spAutoFit/>
          </a:bodyPr>
          <a:lstStyle/>
          <a:p>
            <a:r>
              <a:rPr lang="ar-LY" altLang="en-US" b="1" dirty="0">
                <a:solidFill>
                  <a:srgbClr val="0070C0"/>
                </a:solidFill>
                <a:latin typeface="Book Antiqua" pitchFamily="18" charset="0"/>
              </a:rPr>
              <a:t>دول الخليج العربي</a:t>
            </a:r>
            <a:endParaRPr lang="en-US" altLang="en-US" b="1" dirty="0">
              <a:solidFill>
                <a:srgbClr val="0070C0"/>
              </a:solidFill>
              <a:latin typeface="Book Antiqua" pitchFamily="18" charset="0"/>
            </a:endParaRPr>
          </a:p>
          <a:p>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السعودية</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الكويت</a:t>
            </a:r>
          </a:p>
          <a:p>
            <a:pPr algn="ctr"/>
            <a:r>
              <a:rPr lang="ar-LY" altLang="en-US" dirty="0">
                <a:solidFill>
                  <a:srgbClr val="FF0000"/>
                </a:solidFill>
                <a:latin typeface="Book Antiqua" pitchFamily="18" charset="0"/>
              </a:rPr>
              <a:t>البحرين</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عُمان</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قطر</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الإمارات</a:t>
            </a:r>
            <a:endParaRPr lang="en-US" altLang="en-US" dirty="0">
              <a:solidFill>
                <a:srgbClr val="FF0000"/>
              </a:solidFill>
              <a:latin typeface="Book Antiqua" pitchFamily="18" charset="0"/>
            </a:endParaRPr>
          </a:p>
          <a:p>
            <a:endParaRPr lang="en-US" altLang="en-US" dirty="0">
              <a:latin typeface="Book Antiqua" pitchFamily="18" charset="0"/>
            </a:endParaRPr>
          </a:p>
          <a:p>
            <a:endParaRPr lang="en-US" altLang="en-US" dirty="0">
              <a:solidFill>
                <a:srgbClr val="FF0000"/>
              </a:solidFill>
              <a:latin typeface="Book Antiqua" pitchFamily="18" charset="0"/>
            </a:endParaRPr>
          </a:p>
        </p:txBody>
      </p:sp>
      <p:sp>
        <p:nvSpPr>
          <p:cNvPr id="4099" name="Rectangle 7"/>
          <p:cNvSpPr>
            <a:spLocks noChangeArrowheads="1"/>
          </p:cNvSpPr>
          <p:nvPr/>
        </p:nvSpPr>
        <p:spPr bwMode="auto">
          <a:xfrm>
            <a:off x="381000" y="2209800"/>
            <a:ext cx="1524000" cy="3692525"/>
          </a:xfrm>
          <a:prstGeom prst="rect">
            <a:avLst/>
          </a:prstGeom>
          <a:noFill/>
          <a:ln w="9525">
            <a:noFill/>
            <a:miter lim="800000"/>
            <a:headEnd/>
            <a:tailEnd/>
          </a:ln>
        </p:spPr>
        <p:txBody>
          <a:bodyPr>
            <a:spAutoFit/>
          </a:bodyPr>
          <a:lstStyle/>
          <a:p>
            <a:pPr algn="ctr"/>
            <a:r>
              <a:rPr lang="ar-LY" altLang="en-US" b="1" dirty="0">
                <a:solidFill>
                  <a:srgbClr val="0000CC"/>
                </a:solidFill>
                <a:latin typeface="Book Antiqua" pitchFamily="18" charset="0"/>
              </a:rPr>
              <a:t>دول أفريقيا العربية</a:t>
            </a:r>
            <a:endParaRPr lang="en-US" altLang="en-US" b="1" dirty="0">
              <a:solidFill>
                <a:srgbClr val="0000CC"/>
              </a:solidFill>
              <a:latin typeface="Book Antiqua" pitchFamily="18" charset="0"/>
            </a:endParaRPr>
          </a:p>
          <a:p>
            <a:pPr algn="ct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مصر</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ليبيا</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السودان</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تونس</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موريتانيا</a:t>
            </a:r>
          </a:p>
          <a:p>
            <a:pPr algn="ctr"/>
            <a:r>
              <a:rPr lang="ar-LY" altLang="en-US" dirty="0">
                <a:solidFill>
                  <a:srgbClr val="FF0000"/>
                </a:solidFill>
                <a:latin typeface="Book Antiqua" pitchFamily="18" charset="0"/>
              </a:rPr>
              <a:t>المغرب</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الجزائر</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جزر القمر</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جيبوتي</a:t>
            </a:r>
            <a:endParaRPr lang="en-US" altLang="en-US" dirty="0">
              <a:solidFill>
                <a:srgbClr val="FF0000"/>
              </a:solidFill>
              <a:latin typeface="Book Antiqua" pitchFamily="18" charset="0"/>
            </a:endParaRPr>
          </a:p>
          <a:p>
            <a:pPr algn="ctr"/>
            <a:r>
              <a:rPr lang="ar-LY" altLang="en-US" dirty="0">
                <a:solidFill>
                  <a:srgbClr val="FF0000"/>
                </a:solidFill>
                <a:latin typeface="Book Antiqua" pitchFamily="18" charset="0"/>
              </a:rPr>
              <a:t>الصومال</a:t>
            </a:r>
            <a:endParaRPr lang="en-US" altLang="en-US" dirty="0">
              <a:solidFill>
                <a:srgbClr val="FF0000"/>
              </a:solidFill>
              <a:latin typeface="Book Antiqua" pitchFamily="18" charset="0"/>
            </a:endParaRPr>
          </a:p>
        </p:txBody>
      </p:sp>
      <p:sp>
        <p:nvSpPr>
          <p:cNvPr id="4100" name="Rectangle 8"/>
          <p:cNvSpPr>
            <a:spLocks noChangeArrowheads="1"/>
          </p:cNvSpPr>
          <p:nvPr/>
        </p:nvSpPr>
        <p:spPr bwMode="auto">
          <a:xfrm>
            <a:off x="3286125" y="5500688"/>
            <a:ext cx="3000375" cy="1200150"/>
          </a:xfrm>
          <a:prstGeom prst="rect">
            <a:avLst/>
          </a:prstGeom>
          <a:noFill/>
          <a:ln w="9525">
            <a:noFill/>
            <a:miter lim="800000"/>
            <a:headEnd/>
            <a:tailEnd/>
          </a:ln>
        </p:spPr>
        <p:txBody>
          <a:bodyPr>
            <a:spAutoFit/>
          </a:bodyPr>
          <a:lstStyle/>
          <a:p>
            <a:pPr algn="ctr"/>
            <a:r>
              <a:rPr lang="ar-LY" altLang="en-US" b="1" dirty="0">
                <a:solidFill>
                  <a:srgbClr val="0070C0"/>
                </a:solidFill>
                <a:latin typeface="Book Antiqua" pitchFamily="18" charset="0"/>
              </a:rPr>
              <a:t>دول آسيا العربية</a:t>
            </a:r>
            <a:endParaRPr lang="ar-LY" altLang="en-US" b="1" dirty="0">
              <a:latin typeface="Book Antiqua" pitchFamily="18" charset="0"/>
            </a:endParaRPr>
          </a:p>
          <a:p>
            <a:pPr algn="ctr"/>
            <a:r>
              <a:rPr lang="ar-LY" altLang="en-US" dirty="0">
                <a:solidFill>
                  <a:srgbClr val="FF0000"/>
                </a:solidFill>
                <a:latin typeface="Book Antiqua" pitchFamily="18" charset="0"/>
              </a:rPr>
              <a:t>العراق، الأردن، لبنان</a:t>
            </a:r>
          </a:p>
          <a:p>
            <a:pPr algn="ctr"/>
            <a:r>
              <a:rPr lang="ar-LY" altLang="en-US" dirty="0">
                <a:solidFill>
                  <a:srgbClr val="FF0000"/>
                </a:solidFill>
                <a:latin typeface="Book Antiqua" pitchFamily="18" charset="0"/>
              </a:rPr>
              <a:t>سوريا، فلسطين، اليمن</a:t>
            </a:r>
          </a:p>
          <a:p>
            <a:endParaRPr lang="en-US" altLang="en-US" dirty="0"/>
          </a:p>
        </p:txBody>
      </p:sp>
      <p:grpSp>
        <p:nvGrpSpPr>
          <p:cNvPr id="4101" name="Group 45"/>
          <p:cNvGrpSpPr>
            <a:grpSpLocks/>
          </p:cNvGrpSpPr>
          <p:nvPr/>
        </p:nvGrpSpPr>
        <p:grpSpPr bwMode="auto">
          <a:xfrm>
            <a:off x="7315200" y="166688"/>
            <a:ext cx="1676400" cy="1676400"/>
            <a:chOff x="4680" y="6498"/>
            <a:chExt cx="3402" cy="3402"/>
          </a:xfrm>
        </p:grpSpPr>
        <p:pic>
          <p:nvPicPr>
            <p:cNvPr id="4104" name="Picture 46"/>
            <p:cNvPicPr preferRelativeResize="0">
              <a:picLocks noChangeAspect="1" noChangeArrowheads="1"/>
            </p:cNvPicPr>
            <p:nvPr/>
          </p:nvPicPr>
          <p:blipFill>
            <a:blip r:embed="rId3"/>
            <a:srcRect/>
            <a:stretch>
              <a:fillRect/>
            </a:stretch>
          </p:blipFill>
          <p:spPr bwMode="auto">
            <a:xfrm>
              <a:off x="4680" y="6498"/>
              <a:ext cx="3402" cy="3402"/>
            </a:xfrm>
            <a:prstGeom prst="rect">
              <a:avLst/>
            </a:prstGeom>
            <a:solidFill>
              <a:srgbClr val="339966"/>
            </a:solidFill>
            <a:ln w="9525">
              <a:noFill/>
              <a:miter lim="800000"/>
              <a:headEnd/>
              <a:tailEnd/>
            </a:ln>
          </p:spPr>
        </p:pic>
        <p:sp>
          <p:nvSpPr>
            <p:cNvPr id="410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410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410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4108" name="Picture 50"/>
            <p:cNvPicPr preferRelativeResize="0">
              <a:picLocks noChangeAspect="1" noChangeArrowheads="1"/>
            </p:cNvPicPr>
            <p:nvPr/>
          </p:nvPicPr>
          <p:blipFill>
            <a:blip r:embed="rId4"/>
            <a:srcRect/>
            <a:stretch>
              <a:fillRect/>
            </a:stretch>
          </p:blipFill>
          <p:spPr bwMode="auto">
            <a:xfrm>
              <a:off x="5886" y="7434"/>
              <a:ext cx="1119" cy="1460"/>
            </a:xfrm>
            <a:prstGeom prst="rect">
              <a:avLst/>
            </a:prstGeom>
            <a:noFill/>
            <a:ln w="9525">
              <a:noFill/>
              <a:miter lim="800000"/>
              <a:headEnd/>
              <a:tailEnd/>
            </a:ln>
          </p:spPr>
        </p:pic>
      </p:grpSp>
      <p:pic>
        <p:nvPicPr>
          <p:cNvPr id="4102" name="Picture 51"/>
          <p:cNvPicPr>
            <a:picLocks noChangeAspect="1" noChangeArrowheads="1"/>
          </p:cNvPicPr>
          <p:nvPr/>
        </p:nvPicPr>
        <p:blipFill>
          <a:blip r:embed="rId5"/>
          <a:srcRect/>
          <a:stretch>
            <a:fillRect/>
          </a:stretch>
        </p:blipFill>
        <p:spPr bwMode="auto">
          <a:xfrm>
            <a:off x="0" y="76200"/>
            <a:ext cx="2057400" cy="1981200"/>
          </a:xfrm>
          <a:prstGeom prst="rect">
            <a:avLst/>
          </a:prstGeom>
          <a:noFill/>
          <a:ln w="9525">
            <a:noFill/>
            <a:miter lim="800000"/>
            <a:headEnd/>
            <a:tailEnd/>
          </a:ln>
        </p:spPr>
      </p:pic>
      <p:pic>
        <p:nvPicPr>
          <p:cNvPr id="4103" name="Picture 3"/>
          <p:cNvPicPr>
            <a:picLocks noChangeAspect="1" noChangeArrowheads="1"/>
          </p:cNvPicPr>
          <p:nvPr/>
        </p:nvPicPr>
        <p:blipFill>
          <a:blip r:embed="rId6"/>
          <a:srcRect/>
          <a:stretch>
            <a:fillRect/>
          </a:stretch>
        </p:blipFill>
        <p:spPr bwMode="auto">
          <a:xfrm>
            <a:off x="1905000" y="1981200"/>
            <a:ext cx="5410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1905000" y="466725"/>
            <a:ext cx="5486400" cy="908050"/>
          </a:xfrm>
        </p:spPr>
        <p:txBody>
          <a:bodyPr anchor="t"/>
          <a:lstStyle/>
          <a:p>
            <a:pPr eaLnBrk="1" hangingPunct="1"/>
            <a:r>
              <a:rPr lang="ar-EG" altLang="en-US" sz="4000" smtClean="0"/>
              <a:t>البرامج المنفذة</a:t>
            </a:r>
            <a:r>
              <a:rPr lang="ar-EG" altLang="en-US" sz="3200" smtClean="0"/>
              <a:t/>
            </a:r>
            <a:br>
              <a:rPr lang="ar-EG" altLang="en-US" sz="3200" smtClean="0"/>
            </a:br>
            <a:r>
              <a:rPr lang="ar-EG" altLang="en-US" sz="2000" smtClean="0">
                <a:solidFill>
                  <a:srgbClr val="FF0000"/>
                </a:solidFill>
              </a:rPr>
              <a:t>تحت مظلة مذكرة التفاهم بين الجامعة العربية وهيئة الطاقة الصينية</a:t>
            </a:r>
            <a:endParaRPr lang="en-US" altLang="en-US" sz="2000" smtClean="0"/>
          </a:p>
        </p:txBody>
      </p:sp>
      <p:sp>
        <p:nvSpPr>
          <p:cNvPr id="35843" name="Subtitle 2"/>
          <p:cNvSpPr>
            <a:spLocks noGrp="1"/>
          </p:cNvSpPr>
          <p:nvPr>
            <p:ph type="subTitle" idx="1"/>
          </p:nvPr>
        </p:nvSpPr>
        <p:spPr>
          <a:xfrm>
            <a:off x="685800" y="1524000"/>
            <a:ext cx="7620000" cy="5257800"/>
          </a:xfrm>
        </p:spPr>
        <p:txBody>
          <a:bodyPr rtlCol="0">
            <a:normAutofit fontScale="62500" lnSpcReduction="20000"/>
          </a:bodyPr>
          <a:lstStyle/>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SA" sz="3400" dirty="0" smtClean="0">
                <a:solidFill>
                  <a:schemeClr val="tx1"/>
                </a:solidFill>
              </a:rPr>
              <a:t>نظمت </a:t>
            </a:r>
            <a:r>
              <a:rPr lang="ar-SA" sz="3400" dirty="0">
                <a:solidFill>
                  <a:schemeClr val="tx1"/>
                </a:solidFill>
              </a:rPr>
              <a:t>الهيئة العربية للطاقة الذرية </a:t>
            </a:r>
            <a:r>
              <a:rPr lang="ar-SA" sz="3400" dirty="0" smtClean="0">
                <a:solidFill>
                  <a:schemeClr val="tx1"/>
                </a:solidFill>
              </a:rPr>
              <a:t>للكهرباء </a:t>
            </a:r>
            <a:r>
              <a:rPr lang="ar-SA" sz="3400" dirty="0">
                <a:solidFill>
                  <a:schemeClr val="tx1"/>
                </a:solidFill>
              </a:rPr>
              <a:t>والهيئة الوطنية الصينية للطاقة النووية </a:t>
            </a:r>
            <a:r>
              <a:rPr lang="en-US" sz="3400" dirty="0">
                <a:solidFill>
                  <a:schemeClr val="tx1"/>
                </a:solidFill>
              </a:rPr>
              <a:t>CNNC</a:t>
            </a:r>
            <a:r>
              <a:rPr lang="ar-SA" sz="3400" dirty="0">
                <a:solidFill>
                  <a:schemeClr val="tx1"/>
                </a:solidFill>
              </a:rPr>
              <a:t> في بيكين – جمهورية الصين الشعبية خلال الفترة : </a:t>
            </a:r>
            <a:r>
              <a:rPr lang="ar-SA" sz="3400" dirty="0" smtClean="0">
                <a:solidFill>
                  <a:schemeClr val="tx1"/>
                </a:solidFill>
              </a:rPr>
              <a:t>01–</a:t>
            </a:r>
            <a:r>
              <a:rPr lang="ar-EG" sz="3400" dirty="0" smtClean="0">
                <a:solidFill>
                  <a:schemeClr val="tx1"/>
                </a:solidFill>
              </a:rPr>
              <a:t>10</a:t>
            </a:r>
            <a:r>
              <a:rPr lang="ar-SA" sz="3400" dirty="0" smtClean="0">
                <a:solidFill>
                  <a:schemeClr val="tx1"/>
                </a:solidFill>
              </a:rPr>
              <a:t> </a:t>
            </a:r>
            <a:r>
              <a:rPr lang="ar-EG" sz="3400" dirty="0" smtClean="0">
                <a:solidFill>
                  <a:schemeClr val="tx1"/>
                </a:solidFill>
              </a:rPr>
              <a:t>ديسمبر 2014</a:t>
            </a:r>
            <a:r>
              <a:rPr lang="ar-SA" sz="3400" dirty="0" smtClean="0">
                <a:solidFill>
                  <a:schemeClr val="tx1"/>
                </a:solidFill>
              </a:rPr>
              <a:t>، </a:t>
            </a:r>
            <a:r>
              <a:rPr lang="ar-SA" sz="3400" dirty="0">
                <a:solidFill>
                  <a:schemeClr val="tx1"/>
                </a:solidFill>
              </a:rPr>
              <a:t>ورشة عمل في مجال تقنيات مفاعلات القوى وأمانها. </a:t>
            </a:r>
            <a:r>
              <a:rPr lang="ar-TN" sz="3400" dirty="0">
                <a:solidFill>
                  <a:schemeClr val="tx1"/>
                </a:solidFill>
              </a:rPr>
              <a:t>وذلك في إطار التعاون مع الهيئة في مجال إدخال الخيار النووي ضمن إستراتيجياتها لتنويع مصادر الطاقة في تعزيز بنيتها التحتية النووية الأساسية </a:t>
            </a:r>
            <a:endParaRPr lang="ar-EG" sz="3400" dirty="0" smtClean="0">
              <a:solidFill>
                <a:schemeClr val="tx1"/>
              </a:solidFill>
            </a:endParaRPr>
          </a:p>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EG" sz="2800" dirty="0">
                <a:solidFill>
                  <a:schemeClr val="tx1"/>
                </a:solidFill>
              </a:rPr>
              <a:t> </a:t>
            </a:r>
            <a:r>
              <a:rPr lang="ar-TN" sz="3400" dirty="0">
                <a:solidFill>
                  <a:schemeClr val="tx1"/>
                </a:solidFill>
              </a:rPr>
              <a:t>تم </a:t>
            </a:r>
            <a:r>
              <a:rPr lang="ar-EG" sz="3400" dirty="0">
                <a:solidFill>
                  <a:schemeClr val="tx1"/>
                </a:solidFill>
              </a:rPr>
              <a:t>تنفيذ دورة تدريبية في مدينة شانغاهاي حول التطبيقات الكهربية وغير الكهربية لمحطات القوى النووية خلال الفترة 21/12/2015 إلى 1/1/2016</a:t>
            </a:r>
            <a:r>
              <a:rPr lang="ar-EG" sz="3400" dirty="0" smtClean="0">
                <a:solidFill>
                  <a:schemeClr val="tx1"/>
                </a:solidFill>
              </a:rPr>
              <a:t>.</a:t>
            </a:r>
          </a:p>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EG" sz="3800" dirty="0" smtClean="0">
                <a:solidFill>
                  <a:schemeClr val="tx1"/>
                </a:solidFill>
              </a:rPr>
              <a:t>تم </a:t>
            </a:r>
            <a:r>
              <a:rPr lang="ar-EG" sz="3800" dirty="0">
                <a:solidFill>
                  <a:schemeClr val="tx1"/>
                </a:solidFill>
              </a:rPr>
              <a:t>عقد ورشة عمل حول إدارة المشاريع النووية في مدينة الحمامات بتونس خلال الفترة </a:t>
            </a:r>
            <a:r>
              <a:rPr lang="ar-EG" sz="3800" dirty="0" smtClean="0">
                <a:solidFill>
                  <a:schemeClr val="tx1"/>
                </a:solidFill>
              </a:rPr>
              <a:t>11-15 يوليو 2016. هدفت </a:t>
            </a:r>
            <a:r>
              <a:rPr lang="ar-SA" sz="3800" dirty="0" smtClean="0">
                <a:solidFill>
                  <a:schemeClr val="tx1"/>
                </a:solidFill>
              </a:rPr>
              <a:t>هذه </a:t>
            </a:r>
            <a:r>
              <a:rPr lang="ar-SA" sz="3800" dirty="0">
                <a:solidFill>
                  <a:schemeClr val="tx1"/>
                </a:solidFill>
              </a:rPr>
              <a:t>الورشة إلى تبادل المعلومات والأمثلة على أفضل الممارسات والتجارب العملية من أجل تعزيز قدرة الدول العربية على تحسين إدارة مشروع أول محطة قوى نووية. </a:t>
            </a:r>
            <a:r>
              <a:rPr lang="ar-TN" sz="3800" dirty="0">
                <a:solidFill>
                  <a:schemeClr val="tx1"/>
                </a:solidFill>
              </a:rPr>
              <a:t>وتقع هذه الورشة في إطار الإستفادة من تجارب وتقانات جمهورية الصين الشعبية في إدارة مشاريع إنشاء محطات نووية لتوليد الكهرباء وتحلية مياه البحر</a:t>
            </a:r>
            <a:r>
              <a:rPr lang="ar-TN" dirty="0">
                <a:solidFill>
                  <a:schemeClr val="tx1"/>
                </a:solidFill>
              </a:rPr>
              <a:t>. </a:t>
            </a:r>
            <a:endParaRPr lang="en-US" dirty="0">
              <a:solidFill>
                <a:schemeClr val="tx1"/>
              </a:solidFill>
            </a:endParaRPr>
          </a:p>
          <a:p>
            <a:pPr marL="457200" indent="-457200" algn="just" rtl="1" eaLnBrk="1" fontAlgn="auto" hangingPunct="1">
              <a:spcBef>
                <a:spcPts val="1200"/>
              </a:spcBef>
              <a:spcAft>
                <a:spcPts val="1200"/>
              </a:spcAft>
              <a:buClr>
                <a:schemeClr val="accent2"/>
              </a:buClr>
              <a:buSzPct val="109000"/>
              <a:buFont typeface="Wingdings" panose="05000000000000000000" pitchFamily="2" charset="2"/>
              <a:buChar char="ü"/>
              <a:defRPr/>
            </a:pPr>
            <a:r>
              <a:rPr lang="ar-EG" sz="4000" dirty="0" smtClean="0">
                <a:solidFill>
                  <a:schemeClr val="tx1"/>
                </a:solidFill>
              </a:rPr>
              <a:t>التخطيط المشترك لتنفيذ أنشطة</a:t>
            </a:r>
            <a:r>
              <a:rPr lang="ar-TN" sz="4000" dirty="0" smtClean="0">
                <a:solidFill>
                  <a:schemeClr val="tx1"/>
                </a:solidFill>
              </a:rPr>
              <a:t> تدريبية أخرى في المستقبل.</a:t>
            </a:r>
            <a:endParaRPr lang="en-US" sz="4000"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1905000" y="466725"/>
            <a:ext cx="5486400" cy="908050"/>
          </a:xfrm>
        </p:spPr>
        <p:txBody>
          <a:bodyPr anchor="t"/>
          <a:lstStyle/>
          <a:p>
            <a:pPr eaLnBrk="1" hangingPunct="1"/>
            <a:r>
              <a:rPr lang="ar-EG" altLang="en-US" sz="4000" smtClean="0"/>
              <a:t>البرامج المنفذة</a:t>
            </a:r>
            <a:r>
              <a:rPr lang="ar-EG" altLang="en-US" sz="3200" smtClean="0"/>
              <a:t/>
            </a:r>
            <a:br>
              <a:rPr lang="ar-EG" altLang="en-US" sz="3200" smtClean="0"/>
            </a:br>
            <a:endParaRPr lang="en-US" altLang="en-US" sz="2000" smtClean="0"/>
          </a:p>
        </p:txBody>
      </p:sp>
      <p:sp>
        <p:nvSpPr>
          <p:cNvPr id="35843" name="Subtitle 2"/>
          <p:cNvSpPr>
            <a:spLocks noGrp="1"/>
          </p:cNvSpPr>
          <p:nvPr>
            <p:ph type="subTitle" idx="1"/>
          </p:nvPr>
        </p:nvSpPr>
        <p:spPr>
          <a:xfrm>
            <a:off x="685800" y="1524000"/>
            <a:ext cx="7620000" cy="5257800"/>
          </a:xfrm>
        </p:spPr>
        <p:txBody>
          <a:bodyPr rtlCol="0">
            <a:normAutofit fontScale="92500" lnSpcReduction="20000"/>
          </a:bodyPr>
          <a:lstStyle/>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EG" sz="3800" dirty="0" smtClean="0">
                <a:solidFill>
                  <a:schemeClr val="tx2"/>
                </a:solidFill>
              </a:rPr>
              <a:t>دورة </a:t>
            </a:r>
            <a:r>
              <a:rPr lang="ar-EG" sz="3800" dirty="0">
                <a:solidFill>
                  <a:schemeClr val="tx2"/>
                </a:solidFill>
              </a:rPr>
              <a:t>تدريبية حول</a:t>
            </a:r>
            <a:r>
              <a:rPr lang="ar-LY" sz="3800" dirty="0">
                <a:solidFill>
                  <a:schemeClr val="tx2"/>
                </a:solidFill>
              </a:rPr>
              <a:t> تقنيات </a:t>
            </a:r>
            <a:r>
              <a:rPr lang="ar-EG" sz="3800" dirty="0">
                <a:solidFill>
                  <a:schemeClr val="tx2"/>
                </a:solidFill>
              </a:rPr>
              <a:t>محطات القـوى النووية </a:t>
            </a:r>
            <a:r>
              <a:rPr lang="ar-EG" sz="3800" dirty="0" smtClean="0">
                <a:solidFill>
                  <a:schemeClr val="tx2"/>
                </a:solidFill>
              </a:rPr>
              <a:t>وأمانها  </a:t>
            </a:r>
            <a:r>
              <a:rPr lang="ar-EG" sz="3800" dirty="0">
                <a:solidFill>
                  <a:schemeClr val="tx2"/>
                </a:solidFill>
              </a:rPr>
              <a:t>بيكين - </a:t>
            </a:r>
            <a:r>
              <a:rPr lang="ar-SA" sz="3800" dirty="0">
                <a:solidFill>
                  <a:schemeClr val="tx2"/>
                </a:solidFill>
              </a:rPr>
              <a:t>ووهان : جمهورية الصين الشعبية : 19 – 28 ديسمبر </a:t>
            </a:r>
            <a:r>
              <a:rPr lang="ar-EG" sz="3800" dirty="0" smtClean="0">
                <a:solidFill>
                  <a:schemeClr val="tx2"/>
                </a:solidFill>
              </a:rPr>
              <a:t>2017 ..بإستخدام المحاكيات.</a:t>
            </a:r>
          </a:p>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EG" sz="3800" dirty="0" smtClean="0">
                <a:solidFill>
                  <a:schemeClr val="tx2"/>
                </a:solidFill>
              </a:rPr>
              <a:t>دورة تدريبية في مجال </a:t>
            </a:r>
            <a:r>
              <a:rPr lang="ar-EG" sz="3800" dirty="0">
                <a:solidFill>
                  <a:schemeClr val="tx2"/>
                </a:solidFill>
              </a:rPr>
              <a:t>"أساسيات مفاعلات القوى </a:t>
            </a:r>
            <a:r>
              <a:rPr lang="ar-EG" sz="3800" dirty="0" smtClean="0">
                <a:solidFill>
                  <a:schemeClr val="tx2"/>
                </a:solidFill>
              </a:rPr>
              <a:t>والأبحاث"؛ </a:t>
            </a:r>
            <a:r>
              <a:rPr lang="ar-SA" sz="3800" dirty="0" smtClean="0">
                <a:solidFill>
                  <a:schemeClr val="tx2"/>
                </a:solidFill>
              </a:rPr>
              <a:t>الحمامات </a:t>
            </a:r>
            <a:r>
              <a:rPr lang="ar-SA" sz="3800" dirty="0">
                <a:solidFill>
                  <a:schemeClr val="tx2"/>
                </a:solidFill>
              </a:rPr>
              <a:t>- الجمهورية التونسية : 23 – 27 يوليو 2018</a:t>
            </a:r>
            <a:endParaRPr lang="en-US" sz="3800" dirty="0">
              <a:solidFill>
                <a:schemeClr val="tx2"/>
              </a:solidFill>
            </a:endParaRPr>
          </a:p>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r>
              <a:rPr lang="ar-EG" sz="3800" dirty="0">
                <a:solidFill>
                  <a:schemeClr val="tx2"/>
                </a:solidFill>
              </a:rPr>
              <a:t> ورشة عمل حول "أساسيات مفاعلات القوى والأبحاث"؛ </a:t>
            </a:r>
            <a:r>
              <a:rPr lang="ar-EG" sz="3800" dirty="0" smtClean="0">
                <a:solidFill>
                  <a:schemeClr val="tx2"/>
                </a:solidFill>
              </a:rPr>
              <a:t>بيكين – فوكينج: الصين </a:t>
            </a:r>
            <a:r>
              <a:rPr lang="ar-SA" sz="3800" dirty="0" smtClean="0">
                <a:solidFill>
                  <a:schemeClr val="tx2"/>
                </a:solidFill>
              </a:rPr>
              <a:t>: </a:t>
            </a:r>
            <a:r>
              <a:rPr lang="ar-EG" sz="3800" dirty="0" smtClean="0">
                <a:solidFill>
                  <a:schemeClr val="tx2"/>
                </a:solidFill>
              </a:rPr>
              <a:t>22 أكتوبر</a:t>
            </a:r>
            <a:r>
              <a:rPr lang="ar-SA" sz="3800" dirty="0" smtClean="0">
                <a:solidFill>
                  <a:schemeClr val="tx2"/>
                </a:solidFill>
              </a:rPr>
              <a:t>– </a:t>
            </a:r>
            <a:r>
              <a:rPr lang="ar-EG" sz="3800" dirty="0" smtClean="0">
                <a:solidFill>
                  <a:schemeClr val="tx2"/>
                </a:solidFill>
              </a:rPr>
              <a:t>1 نوفمبر </a:t>
            </a:r>
            <a:r>
              <a:rPr lang="ar-SA" sz="3800" dirty="0" smtClean="0">
                <a:solidFill>
                  <a:schemeClr val="tx2"/>
                </a:solidFill>
              </a:rPr>
              <a:t>2018</a:t>
            </a:r>
            <a:r>
              <a:rPr lang="ar-EG" sz="3800" dirty="0" smtClean="0">
                <a:solidFill>
                  <a:schemeClr val="tx2"/>
                </a:solidFill>
              </a:rPr>
              <a:t>.</a:t>
            </a:r>
            <a:endParaRPr lang="en-US" sz="3800" dirty="0">
              <a:solidFill>
                <a:schemeClr val="tx2"/>
              </a:solidFill>
            </a:endParaRPr>
          </a:p>
          <a:p>
            <a:pPr marL="457200" indent="-457200" algn="just" rtl="1" eaLnBrk="1" fontAlgn="auto" hangingPunct="1">
              <a:spcBef>
                <a:spcPts val="1200"/>
              </a:spcBef>
              <a:spcAft>
                <a:spcPts val="1200"/>
              </a:spcAft>
              <a:buClr>
                <a:schemeClr val="accent2"/>
              </a:buClr>
              <a:buSzPct val="117000"/>
              <a:buFont typeface="Wingdings" panose="05000000000000000000" pitchFamily="2" charset="2"/>
              <a:buChar char="ü"/>
              <a:defRPr/>
            </a:pPr>
            <a:endParaRPr lang="en-US" sz="3800"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endParaRPr lang="en-US" altLang="en-US" smtClean="0"/>
          </a:p>
        </p:txBody>
      </p:sp>
      <p:sp>
        <p:nvSpPr>
          <p:cNvPr id="34819" name="Subtitle 2"/>
          <p:cNvSpPr>
            <a:spLocks noGrp="1"/>
          </p:cNvSpPr>
          <p:nvPr>
            <p:ph type="subTitle" idx="1"/>
          </p:nvPr>
        </p:nvSpPr>
        <p:spPr/>
        <p:txBody>
          <a:bodyPr/>
          <a:lstStyle/>
          <a:p>
            <a:pPr eaLnBrk="1" hangingPunct="1">
              <a:buFont typeface="Arial" charset="0"/>
              <a:buNone/>
              <a:defRPr/>
            </a:pPr>
            <a:endParaRPr lang="en-US" altLang="en-US" smtClean="0"/>
          </a:p>
        </p:txBody>
      </p:sp>
      <p:pic>
        <p:nvPicPr>
          <p:cNvPr id="32772" name="Picture 3"/>
          <p:cNvPicPr>
            <a:picLocks noChangeAspect="1"/>
          </p:cNvPicPr>
          <p:nvPr/>
        </p:nvPicPr>
        <p:blipFill>
          <a:blip r:embed="rId2"/>
          <a:srcRect/>
          <a:stretch>
            <a:fillRect/>
          </a:stretch>
        </p:blipFill>
        <p:spPr bwMode="auto">
          <a:xfrm>
            <a:off x="0" y="457200"/>
            <a:ext cx="9144000" cy="6172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1905000" y="466725"/>
            <a:ext cx="5641975" cy="908050"/>
          </a:xfrm>
        </p:spPr>
        <p:txBody>
          <a:bodyPr anchor="t"/>
          <a:lstStyle/>
          <a:p>
            <a:pPr rtl="1"/>
            <a:r>
              <a:rPr lang="ar-SA" sz="3200" b="1" smtClean="0">
                <a:solidFill>
                  <a:srgbClr val="FF0000"/>
                </a:solidFill>
              </a:rPr>
              <a:t>مذكرة التفاهم بين الهيئة العربية للطاقة الذرية والسلطة الصينية للطاقة الذرية</a:t>
            </a:r>
            <a:endParaRPr lang="en-US" sz="3200" smtClean="0">
              <a:solidFill>
                <a:srgbClr val="FF0000"/>
              </a:solidFill>
            </a:endParaRPr>
          </a:p>
        </p:txBody>
      </p:sp>
      <p:sp>
        <p:nvSpPr>
          <p:cNvPr id="30723" name="Subtitle 2"/>
          <p:cNvSpPr>
            <a:spLocks noGrp="1"/>
          </p:cNvSpPr>
          <p:nvPr>
            <p:ph type="subTitle" idx="1"/>
          </p:nvPr>
        </p:nvSpPr>
        <p:spPr>
          <a:xfrm>
            <a:off x="685800" y="1981200"/>
            <a:ext cx="7620000" cy="4800600"/>
          </a:xfrm>
        </p:spPr>
        <p:txBody>
          <a:bodyPr/>
          <a:lstStyle/>
          <a:p>
            <a:pPr rtl="1">
              <a:buFont typeface="Arial" charset="0"/>
              <a:buNone/>
              <a:defRPr/>
            </a:pPr>
            <a:r>
              <a:rPr lang="ar-SA" sz="2800" dirty="0"/>
              <a:t>قامت الهيئة العربية للطاقة الذرية </a:t>
            </a:r>
            <a:r>
              <a:rPr lang="ar-SA" sz="2800" dirty="0" smtClean="0"/>
              <a:t>بالتنسيق </a:t>
            </a:r>
            <a:r>
              <a:rPr lang="ar-SA" sz="2800" dirty="0"/>
              <a:t>مع الأمانة العامة لجامعة الدول العربية - إدارة الطاقة، بتوقيع مذكرة </a:t>
            </a:r>
            <a:r>
              <a:rPr lang="ar-SA" sz="2800" dirty="0" smtClean="0"/>
              <a:t>تفاهم </a:t>
            </a:r>
            <a:r>
              <a:rPr lang="ar-SA" sz="2800" dirty="0"/>
              <a:t>مع السلطة الصينية للطاقة الذرية </a:t>
            </a:r>
            <a:r>
              <a:rPr lang="fr-FR" sz="2800" dirty="0"/>
              <a:t>CAEA</a:t>
            </a:r>
            <a:r>
              <a:rPr lang="ar-SA" sz="2800" dirty="0"/>
              <a:t> يوم الخميس الموافق : 25/05/2017، حيث تم بمقتضاها الإتفاق على </a:t>
            </a:r>
            <a:r>
              <a:rPr lang="ar-SA" sz="2800" b="1" dirty="0">
                <a:solidFill>
                  <a:srgbClr val="FF0000"/>
                </a:solidFill>
              </a:rPr>
              <a:t>البناء المشترك لمركز تدريب عربي معني باستخدام الطاقة النووية في الأغراض السلمية</a:t>
            </a:r>
            <a:r>
              <a:rPr lang="ar-SA" sz="2800" b="1" dirty="0"/>
              <a:t> </a:t>
            </a:r>
            <a:r>
              <a:rPr lang="ar-SA" sz="2800" dirty="0"/>
              <a:t>على أساس </a:t>
            </a:r>
            <a:r>
              <a:rPr lang="ar-SA" sz="2800" dirty="0" smtClean="0"/>
              <a:t>الصداقة</a:t>
            </a:r>
            <a:r>
              <a:rPr lang="ar-SA" sz="2800" dirty="0"/>
              <a:t>، والمساواة والمنفعة المتبادلة. </a:t>
            </a:r>
            <a:endParaRPr lang="ar-EG" sz="2800" dirty="0" smtClean="0"/>
          </a:p>
          <a:p>
            <a:pPr algn="just" rtl="1">
              <a:buFont typeface="Arial" charset="0"/>
              <a:buNone/>
              <a:defRPr/>
            </a:pPr>
            <a:r>
              <a:rPr lang="ar-EG" altLang="en-US" sz="2800" b="1" dirty="0">
                <a:solidFill>
                  <a:schemeClr val="tx2"/>
                </a:solidFill>
              </a:rPr>
              <a:t>يهدف المركز إلى تدريب الكوادر العربية </a:t>
            </a:r>
            <a:r>
              <a:rPr lang="ar-SA" altLang="en-US" sz="2800" b="1" dirty="0">
                <a:solidFill>
                  <a:schemeClr val="tx2"/>
                </a:solidFill>
              </a:rPr>
              <a:t>في مجال </a:t>
            </a:r>
            <a:r>
              <a:rPr lang="ar-EG" altLang="en-US" sz="2800" b="1" dirty="0">
                <a:solidFill>
                  <a:schemeClr val="tx2"/>
                </a:solidFill>
              </a:rPr>
              <a:t>ال</a:t>
            </a:r>
            <a:r>
              <a:rPr lang="ar-SA" altLang="en-US" sz="2800" b="1" dirty="0">
                <a:solidFill>
                  <a:schemeClr val="tx2"/>
                </a:solidFill>
              </a:rPr>
              <a:t>استخدام السلمي</a:t>
            </a:r>
            <a:r>
              <a:rPr lang="ar-EG" altLang="en-US" sz="2800" b="1" dirty="0">
                <a:solidFill>
                  <a:schemeClr val="tx2"/>
                </a:solidFill>
              </a:rPr>
              <a:t> ل</a:t>
            </a:r>
            <a:r>
              <a:rPr lang="ar-SA" altLang="en-US" sz="2800" b="1" dirty="0">
                <a:solidFill>
                  <a:schemeClr val="tx2"/>
                </a:solidFill>
              </a:rPr>
              <a:t>لطاقة النووية، والارتقاء بالتعاون بين الإدارات والمؤسسات ذات الصلة بين الصين </a:t>
            </a:r>
            <a:r>
              <a:rPr lang="ar-EG" altLang="en-US" sz="2800" b="1" dirty="0">
                <a:solidFill>
                  <a:schemeClr val="tx2"/>
                </a:solidFill>
              </a:rPr>
              <a:t>و الدول </a:t>
            </a:r>
            <a:r>
              <a:rPr lang="ar-SA" altLang="en-US" sz="2800" b="1" dirty="0">
                <a:solidFill>
                  <a:schemeClr val="tx2"/>
                </a:solidFill>
              </a:rPr>
              <a:t>العربية، والتواصل وتبادل الخبرات بغية تطوير مجال الطاقة النووية، وتنفيذ التعاون العملى </a:t>
            </a:r>
            <a:r>
              <a:rPr lang="ar-EG" altLang="en-US" sz="2800" b="1" dirty="0">
                <a:solidFill>
                  <a:schemeClr val="tx2"/>
                </a:solidFill>
              </a:rPr>
              <a:t>المشترك في هذا الميدان.</a:t>
            </a:r>
            <a:endParaRPr lang="en-US" altLang="en-US" sz="2800" b="1" dirty="0">
              <a:solidFill>
                <a:schemeClr val="tx2"/>
              </a:solidFill>
            </a:endParaRPr>
          </a:p>
          <a:p>
            <a:pPr rtl="1">
              <a:buFont typeface="Arial" charset="0"/>
              <a:buNone/>
              <a:defRPr/>
            </a:pPr>
            <a:endParaRPr lang="ar-EG" sz="2800" dirty="0" smtClean="0"/>
          </a:p>
          <a:p>
            <a:pPr algn="r" rtl="1">
              <a:buFont typeface="Arial" charset="0"/>
              <a:buNone/>
              <a:defRPr/>
            </a:pPr>
            <a:endParaRPr lang="en-US" altLang="en-US" sz="2800" b="1" dirty="0" smtClean="0">
              <a:solidFill>
                <a:schemeClr val="tx2"/>
              </a:solidFill>
            </a:endParaRPr>
          </a:p>
        </p:txBody>
      </p:sp>
      <p:grpSp>
        <p:nvGrpSpPr>
          <p:cNvPr id="34820" name="Group 45"/>
          <p:cNvGrpSpPr>
            <a:grpSpLocks/>
          </p:cNvGrpSpPr>
          <p:nvPr/>
        </p:nvGrpSpPr>
        <p:grpSpPr bwMode="auto">
          <a:xfrm>
            <a:off x="7315200" y="0"/>
            <a:ext cx="1676400" cy="1676400"/>
            <a:chOff x="4680" y="6498"/>
            <a:chExt cx="3402" cy="3402"/>
          </a:xfrm>
        </p:grpSpPr>
        <p:pic>
          <p:nvPicPr>
            <p:cNvPr id="3482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3482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3482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3482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34826"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34821"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74638"/>
            <a:ext cx="9220200" cy="1143000"/>
          </a:xfrm>
        </p:spPr>
        <p:txBody>
          <a:bodyPr/>
          <a:lstStyle/>
          <a:p>
            <a:r>
              <a:rPr lang="ar-EG" sz="2400" b="1" smtClean="0"/>
              <a:t>توقيع مذكرة التفاهم بين الهيئة العربية والسلطة الصينية للطاقة الذرية - بيكين</a:t>
            </a:r>
            <a:br>
              <a:rPr lang="ar-EG" sz="2400" b="1" smtClean="0"/>
            </a:br>
            <a:r>
              <a:rPr lang="en-US" sz="2400" b="1" smtClean="0"/>
              <a:t>24/05/2017</a:t>
            </a:r>
          </a:p>
        </p:txBody>
      </p:sp>
      <p:pic>
        <p:nvPicPr>
          <p:cNvPr id="35843" name="Picture 2" descr="C:\Users\Daw Mosbah\Dropbox\Desktop\china mou.jpg"/>
          <p:cNvPicPr>
            <a:picLocks noGrp="1" noChangeAspect="1" noChangeArrowheads="1"/>
          </p:cNvPicPr>
          <p:nvPr>
            <p:ph idx="1"/>
          </p:nvPr>
        </p:nvPicPr>
        <p:blipFill>
          <a:blip r:embed="rId2"/>
          <a:srcRect/>
          <a:stretch>
            <a:fillRect/>
          </a:stretch>
        </p:blipFill>
        <p:spPr>
          <a:xfrm>
            <a:off x="1250950" y="1719263"/>
            <a:ext cx="6642100" cy="441166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458913" y="328613"/>
            <a:ext cx="6348412" cy="1019175"/>
          </a:xfrm>
        </p:spPr>
        <p:txBody>
          <a:bodyPr anchor="t"/>
          <a:lstStyle/>
          <a:p>
            <a:pPr rtl="1"/>
            <a:r>
              <a:rPr lang="ar-SA" sz="2400" b="1" smtClean="0">
                <a:solidFill>
                  <a:srgbClr val="FF0000"/>
                </a:solidFill>
              </a:rPr>
              <a:t>مذكرة التفاهم بين الهيئة العربية والسلطة الصينية للطاقة الذرية</a:t>
            </a:r>
            <a:endParaRPr lang="en-US" sz="2400" smtClean="0">
              <a:solidFill>
                <a:srgbClr val="FF0000"/>
              </a:solidFill>
            </a:endParaRPr>
          </a:p>
        </p:txBody>
      </p:sp>
      <p:sp>
        <p:nvSpPr>
          <p:cNvPr id="30723" name="Subtitle 2"/>
          <p:cNvSpPr>
            <a:spLocks noGrp="1"/>
          </p:cNvSpPr>
          <p:nvPr>
            <p:ph type="subTitle" idx="1"/>
          </p:nvPr>
        </p:nvSpPr>
        <p:spPr>
          <a:xfrm>
            <a:off x="685800" y="1181100"/>
            <a:ext cx="7620000" cy="5600700"/>
          </a:xfrm>
        </p:spPr>
        <p:txBody>
          <a:bodyPr/>
          <a:lstStyle/>
          <a:p>
            <a:pPr algn="just" rtl="1">
              <a:buFont typeface="Arial" charset="0"/>
              <a:buNone/>
              <a:defRPr/>
            </a:pPr>
            <a:r>
              <a:rPr lang="ar-SA" sz="2400" b="1" dirty="0">
                <a:solidFill>
                  <a:schemeClr val="tx1"/>
                </a:solidFill>
              </a:rPr>
              <a:t>المادة الأولى: الأهداف</a:t>
            </a:r>
            <a:endParaRPr lang="en-US" sz="2400" dirty="0">
              <a:solidFill>
                <a:schemeClr val="tx1"/>
              </a:solidFill>
            </a:endParaRPr>
          </a:p>
          <a:p>
            <a:pPr algn="just" rtl="1">
              <a:buFont typeface="Arial" charset="0"/>
              <a:buNone/>
              <a:defRPr/>
            </a:pPr>
            <a:r>
              <a:rPr lang="ar-SA" sz="2400" dirty="0">
                <a:solidFill>
                  <a:schemeClr val="tx1"/>
                </a:solidFill>
              </a:rPr>
              <a:t>اتفق </a:t>
            </a:r>
            <a:r>
              <a:rPr lang="ar-SA" sz="2400" b="1" dirty="0">
                <a:solidFill>
                  <a:schemeClr val="tx1"/>
                </a:solidFill>
              </a:rPr>
              <a:t>الطرفان</a:t>
            </a:r>
            <a:r>
              <a:rPr lang="ar-SA" sz="2400" dirty="0">
                <a:solidFill>
                  <a:schemeClr val="tx1"/>
                </a:solidFill>
              </a:rPr>
              <a:t> على البناء المشترك لمركز تدريب عربي معني باستخدام الطاقة النووية في الأغراض السلمية على أساس الصداقة، والمساواة والمنفعة المتبادلة. واستناداً إلى هذا المنهاج، يدعم الطرفان التدريب ذو الصلة لأعضاء جامعة الدول العربية في مجال استخدام الطاقة النووية في الأغراض السلمية، والارتقاء بالتعاون بين الإدارات والمؤسسات ذات الصلة بين الصين والجامعة العربية، والتواصل وتبادل الخبرات بغية تطوير مجال الطاقة النووية، وتنفيذ التعاون العملى في مجال استخدام الطاقة النووية في الأغراض السلمية.</a:t>
            </a:r>
            <a:endParaRPr lang="en-US" sz="2400" dirty="0">
              <a:solidFill>
                <a:schemeClr val="tx1"/>
              </a:solidFill>
            </a:endParaRPr>
          </a:p>
          <a:p>
            <a:pPr algn="just" rtl="1">
              <a:buFont typeface="Arial" charset="0"/>
              <a:buNone/>
              <a:defRPr/>
            </a:pPr>
            <a:r>
              <a:rPr lang="en-US" sz="2400" dirty="0">
                <a:solidFill>
                  <a:schemeClr val="tx1"/>
                </a:solidFill>
              </a:rPr>
              <a:t> </a:t>
            </a:r>
            <a:r>
              <a:rPr lang="ar-SA" sz="2400" b="1" dirty="0" smtClean="0">
                <a:solidFill>
                  <a:schemeClr val="tx1"/>
                </a:solidFill>
              </a:rPr>
              <a:t>المادة </a:t>
            </a:r>
            <a:r>
              <a:rPr lang="ar-SA" sz="2400" b="1" dirty="0">
                <a:solidFill>
                  <a:schemeClr val="tx1"/>
                </a:solidFill>
              </a:rPr>
              <a:t>الثانية: بناء المركز</a:t>
            </a:r>
            <a:endParaRPr lang="en-US" sz="2400" dirty="0">
              <a:solidFill>
                <a:schemeClr val="tx1"/>
              </a:solidFill>
            </a:endParaRPr>
          </a:p>
          <a:p>
            <a:pPr algn="just" rtl="1">
              <a:buFont typeface="Arial" charset="0"/>
              <a:buNone/>
              <a:defRPr/>
            </a:pPr>
            <a:r>
              <a:rPr lang="ar-SA" sz="2400" dirty="0">
                <a:solidFill>
                  <a:schemeClr val="tx1"/>
                </a:solidFill>
              </a:rPr>
              <a:t>يقوم الطرفان بالاشتراك في بناء مركز التدريب العربي المعني باستخدام الطاقة النووية في الأغراض السلمية بالاعتماد على الموارد الصينية، مع جعل الصين مقراً لمركز التدريب، </a:t>
            </a:r>
            <a:r>
              <a:rPr lang="ar-EG" sz="2400" dirty="0">
                <a:solidFill>
                  <a:schemeClr val="tx1"/>
                </a:solidFill>
              </a:rPr>
              <a:t> ويتم إنشاء فرع في مقر الهيئة العربية للطاقة الذرية،</a:t>
            </a:r>
            <a:endParaRPr lang="en-US" sz="2400" dirty="0">
              <a:solidFill>
                <a:schemeClr val="tx1"/>
              </a:solidFill>
            </a:endParaRPr>
          </a:p>
          <a:p>
            <a:pPr algn="just" rtl="1">
              <a:buFont typeface="Arial" charset="0"/>
              <a:buNone/>
              <a:defRPr/>
            </a:pPr>
            <a:endParaRPr lang="ar-EG" sz="2400" dirty="0" smtClean="0"/>
          </a:p>
          <a:p>
            <a:pPr algn="just" rtl="1">
              <a:buFont typeface="Arial" charset="0"/>
              <a:buNone/>
              <a:defRPr/>
            </a:pPr>
            <a:endParaRPr lang="en-US" altLang="en-US" sz="2400" b="1" dirty="0" smtClean="0">
              <a:solidFill>
                <a:schemeClr val="tx2"/>
              </a:solidFill>
            </a:endParaRPr>
          </a:p>
        </p:txBody>
      </p:sp>
      <p:grpSp>
        <p:nvGrpSpPr>
          <p:cNvPr id="36868" name="Group 45"/>
          <p:cNvGrpSpPr>
            <a:grpSpLocks/>
          </p:cNvGrpSpPr>
          <p:nvPr/>
        </p:nvGrpSpPr>
        <p:grpSpPr bwMode="auto">
          <a:xfrm>
            <a:off x="7808913" y="0"/>
            <a:ext cx="1182687" cy="1219200"/>
            <a:chOff x="4680" y="6498"/>
            <a:chExt cx="3402" cy="3402"/>
          </a:xfrm>
        </p:grpSpPr>
        <p:pic>
          <p:nvPicPr>
            <p:cNvPr id="36870"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36871"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36872"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36873"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36874"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36869"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458913" y="328613"/>
            <a:ext cx="6348412" cy="1019175"/>
          </a:xfrm>
        </p:spPr>
        <p:txBody>
          <a:bodyPr anchor="t"/>
          <a:lstStyle/>
          <a:p>
            <a:pPr rtl="1"/>
            <a:r>
              <a:rPr lang="ar-SA" sz="2400" b="1" smtClean="0"/>
              <a:t>مشروع  إنشاء محاكي لمفاعلات القوى لتدريب وتأهيل  العاملين في برامج القدرة النووية العربية</a:t>
            </a:r>
            <a:endParaRPr lang="en-US" sz="2400" smtClean="0"/>
          </a:p>
        </p:txBody>
      </p:sp>
      <p:sp>
        <p:nvSpPr>
          <p:cNvPr id="37891" name="Subtitle 2"/>
          <p:cNvSpPr>
            <a:spLocks noGrp="1"/>
          </p:cNvSpPr>
          <p:nvPr>
            <p:ph type="subTitle" idx="1"/>
          </p:nvPr>
        </p:nvSpPr>
        <p:spPr>
          <a:xfrm>
            <a:off x="685800" y="1181100"/>
            <a:ext cx="7620000" cy="5600700"/>
          </a:xfrm>
        </p:spPr>
        <p:txBody>
          <a:bodyPr/>
          <a:lstStyle/>
          <a:p>
            <a:pPr algn="just" rtl="1"/>
            <a:r>
              <a:rPr lang="ar-SA" sz="2400" smtClean="0">
                <a:solidFill>
                  <a:schemeClr val="tx1"/>
                </a:solidFill>
              </a:rPr>
              <a:t>عقدت الهيئة  إجتماع مع الجانب الصيني تم فيه مناقشة أوجه التعاون في تنفيذ أنشطة الهيئة العربية للطاقة الذرية والسعي إلى تفعيل مذكرة التفاهم بين الهيئة العربية للطاقة الذرية والسلطة الصينية للطاقة الذرية </a:t>
            </a:r>
            <a:r>
              <a:rPr lang="fr-FR" sz="2400" smtClean="0">
                <a:solidFill>
                  <a:schemeClr val="tx1"/>
                </a:solidFill>
              </a:rPr>
              <a:t>CAEA</a:t>
            </a:r>
            <a:r>
              <a:rPr lang="ar-SA" sz="2400" smtClean="0">
                <a:solidFill>
                  <a:schemeClr val="tx1"/>
                </a:solidFill>
              </a:rPr>
              <a:t>  لتأسيس مركز عربي للتدريب على الإستخدامات السلمية للطاقة الذرية </a:t>
            </a:r>
            <a:r>
              <a:rPr lang="ar-SA" sz="2400" b="1" smtClean="0">
                <a:solidFill>
                  <a:srgbClr val="FF0000"/>
                </a:solidFill>
              </a:rPr>
              <a:t>وكبداية لتأسيس هذا المركز أ</a:t>
            </a:r>
            <a:r>
              <a:rPr lang="ar-EG" sz="2400" b="1" smtClean="0">
                <a:solidFill>
                  <a:srgbClr val="FF0000"/>
                </a:solidFill>
              </a:rPr>
              <a:t>ق</a:t>
            </a:r>
            <a:r>
              <a:rPr lang="ar-SA" sz="2400" b="1" smtClean="0">
                <a:solidFill>
                  <a:srgbClr val="FF0000"/>
                </a:solidFill>
              </a:rPr>
              <a:t>ترحت الهيئة بناء محاكي لمفاعل قوى في مقر الهيئة العربية للطاقة الذرية بتونس</a:t>
            </a:r>
            <a:r>
              <a:rPr lang="ar-EG" sz="2400" b="1" smtClean="0">
                <a:solidFill>
                  <a:srgbClr val="FF0000"/>
                </a:solidFill>
              </a:rPr>
              <a:t>.</a:t>
            </a:r>
          </a:p>
          <a:p>
            <a:pPr algn="r" rtl="1"/>
            <a:r>
              <a:rPr lang="ar-SA" sz="2000" b="1" smtClean="0">
                <a:solidFill>
                  <a:schemeClr val="tx1"/>
                </a:solidFill>
              </a:rPr>
              <a:t>الهدف من </a:t>
            </a:r>
            <a:r>
              <a:rPr lang="ar-EG" sz="2000" b="1" smtClean="0">
                <a:solidFill>
                  <a:schemeClr val="tx1"/>
                </a:solidFill>
              </a:rPr>
              <a:t>ال</a:t>
            </a:r>
            <a:r>
              <a:rPr lang="ar-SA" sz="2000" b="1" smtClean="0">
                <a:solidFill>
                  <a:schemeClr val="tx1"/>
                </a:solidFill>
              </a:rPr>
              <a:t>مشروع :</a:t>
            </a:r>
            <a:endParaRPr lang="ar-EG" sz="2000" smtClean="0">
              <a:solidFill>
                <a:schemeClr val="tx1"/>
              </a:solidFill>
            </a:endParaRPr>
          </a:p>
          <a:p>
            <a:pPr algn="r" rtl="1"/>
            <a:r>
              <a:rPr lang="ar-SA" sz="2200" smtClean="0">
                <a:solidFill>
                  <a:schemeClr val="tx1"/>
                </a:solidFill>
              </a:rPr>
              <a:t>ـ تعزيز وتقوية المهارات والقدرات للكوادر البشرية العربية العاملة في البرامج النووية الوطنية الصاعدة لإنشاء </a:t>
            </a:r>
            <a:r>
              <a:rPr lang="ar-EG" sz="2200" smtClean="0">
                <a:solidFill>
                  <a:schemeClr val="tx1"/>
                </a:solidFill>
              </a:rPr>
              <a:t>مفاعلات </a:t>
            </a:r>
            <a:r>
              <a:rPr lang="ar-SA" sz="2200" smtClean="0">
                <a:solidFill>
                  <a:schemeClr val="tx1"/>
                </a:solidFill>
              </a:rPr>
              <a:t>قوى نووية </a:t>
            </a:r>
            <a:r>
              <a:rPr lang="ar-EG" sz="2200" smtClean="0">
                <a:solidFill>
                  <a:schemeClr val="tx1"/>
                </a:solidFill>
              </a:rPr>
              <a:t>و</a:t>
            </a:r>
            <a:r>
              <a:rPr lang="ar-SA" sz="2200" smtClean="0">
                <a:solidFill>
                  <a:schemeClr val="tx1"/>
                </a:solidFill>
              </a:rPr>
              <a:t>أبحاث.</a:t>
            </a:r>
            <a:endParaRPr lang="en-US" sz="2200" smtClean="0">
              <a:solidFill>
                <a:schemeClr val="tx1"/>
              </a:solidFill>
            </a:endParaRPr>
          </a:p>
          <a:p>
            <a:pPr algn="r" rtl="1"/>
            <a:r>
              <a:rPr lang="ar-SA" sz="2200" smtClean="0">
                <a:solidFill>
                  <a:schemeClr val="tx1"/>
                </a:solidFill>
              </a:rPr>
              <a:t>ـ يكون المحاكي منطلقاً لمركز تدريب وتعليم للمهندسين العرب الشباب لتطوير معارفهم ومهاراتهم المتعلقة بنظرية المفاعلات وتشغيلها وكذلك لتبادل الخبرات والمعارف. </a:t>
            </a:r>
            <a:endParaRPr lang="ar-EG" sz="2200" smtClean="0">
              <a:solidFill>
                <a:schemeClr val="tx1"/>
              </a:solidFill>
            </a:endParaRPr>
          </a:p>
          <a:p>
            <a:pPr algn="r" rtl="1"/>
            <a:r>
              <a:rPr lang="ar-EG" sz="2200" smtClean="0">
                <a:solidFill>
                  <a:schemeClr val="tx1"/>
                </a:solidFill>
              </a:rPr>
              <a:t>-</a:t>
            </a:r>
            <a:r>
              <a:rPr lang="ar-SA" sz="2200" smtClean="0">
                <a:solidFill>
                  <a:schemeClr val="tx1"/>
                </a:solidFill>
              </a:rPr>
              <a:t>الحصول على تدريب عملي واقعي على التشغيل العادي للمفاعل وبداية التشغيل وتوقيف التشغيل وكذلك حالات الإضطراب والطوارئ بدون تعريض صحة وسلامة المشغلين للخطر وكذلك الحفاظ على البيئة والمحيط.</a:t>
            </a:r>
            <a:endParaRPr lang="en-US" sz="2200" smtClean="0">
              <a:solidFill>
                <a:schemeClr val="tx1"/>
              </a:solidFill>
            </a:endParaRPr>
          </a:p>
          <a:p>
            <a:pPr algn="r" rtl="1"/>
            <a:endParaRPr lang="ar-EG" sz="2000" b="1" smtClean="0">
              <a:solidFill>
                <a:schemeClr val="tx1"/>
              </a:solidFill>
            </a:endParaRPr>
          </a:p>
          <a:p>
            <a:pPr algn="just" rtl="1"/>
            <a:endParaRPr lang="en-US" altLang="en-US" sz="2000" b="1" smtClean="0">
              <a:solidFill>
                <a:schemeClr val="tx1"/>
              </a:solidFill>
            </a:endParaRPr>
          </a:p>
        </p:txBody>
      </p:sp>
      <p:grpSp>
        <p:nvGrpSpPr>
          <p:cNvPr id="37892" name="Group 45"/>
          <p:cNvGrpSpPr>
            <a:grpSpLocks/>
          </p:cNvGrpSpPr>
          <p:nvPr/>
        </p:nvGrpSpPr>
        <p:grpSpPr bwMode="auto">
          <a:xfrm>
            <a:off x="7808913" y="0"/>
            <a:ext cx="1182687" cy="1219200"/>
            <a:chOff x="4680" y="6498"/>
            <a:chExt cx="3402" cy="3402"/>
          </a:xfrm>
        </p:grpSpPr>
        <p:pic>
          <p:nvPicPr>
            <p:cNvPr id="37894"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3789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3789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3789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37898"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37893"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Grp="1" noChangeAspect="1" noChangeArrowheads="1"/>
          </p:cNvPicPr>
          <p:nvPr>
            <p:ph idx="1"/>
          </p:nvPr>
        </p:nvPicPr>
        <p:blipFill>
          <a:blip r:embed="rId2"/>
          <a:srcRect/>
          <a:stretch>
            <a:fillRect/>
          </a:stretch>
        </p:blipFill>
        <p:spPr>
          <a:xfrm>
            <a:off x="304800" y="1719263"/>
            <a:ext cx="8382000" cy="5138737"/>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1458913" y="328613"/>
            <a:ext cx="6348412" cy="1019175"/>
          </a:xfrm>
        </p:spPr>
        <p:txBody>
          <a:bodyPr anchor="t"/>
          <a:lstStyle/>
          <a:p>
            <a:pPr rtl="1"/>
            <a:r>
              <a:rPr lang="ar-SA" sz="2400" b="1" smtClean="0"/>
              <a:t>مشروع  إنشاء محاكي لمفاعلات القوى لتدريب وتأهيل  العاملين في برامج القدرة النووية العربية</a:t>
            </a:r>
            <a:endParaRPr lang="en-US" sz="2400" smtClean="0"/>
          </a:p>
        </p:txBody>
      </p:sp>
      <p:sp>
        <p:nvSpPr>
          <p:cNvPr id="39939" name="Subtitle 2"/>
          <p:cNvSpPr>
            <a:spLocks noGrp="1"/>
          </p:cNvSpPr>
          <p:nvPr>
            <p:ph type="subTitle" idx="1"/>
          </p:nvPr>
        </p:nvSpPr>
        <p:spPr>
          <a:xfrm>
            <a:off x="685800" y="1181100"/>
            <a:ext cx="7620000" cy="5600700"/>
          </a:xfrm>
        </p:spPr>
        <p:txBody>
          <a:bodyPr/>
          <a:lstStyle/>
          <a:p>
            <a:pPr algn="r" rtl="1"/>
            <a:r>
              <a:rPr lang="ar-SA" sz="2400" b="1" dirty="0" smtClean="0">
                <a:solidFill>
                  <a:schemeClr val="tx1"/>
                </a:solidFill>
              </a:rPr>
              <a:t>الجهات المستفيدة من هذا المشروع :</a:t>
            </a:r>
            <a:r>
              <a:rPr lang="ar-SA" sz="2400" dirty="0" smtClean="0">
                <a:solidFill>
                  <a:schemeClr val="tx1"/>
                </a:solidFill>
              </a:rPr>
              <a:t> </a:t>
            </a:r>
            <a:endParaRPr lang="en-US" sz="2400" dirty="0" smtClean="0">
              <a:solidFill>
                <a:schemeClr val="tx1"/>
              </a:solidFill>
            </a:endParaRPr>
          </a:p>
          <a:p>
            <a:pPr algn="r" rtl="1"/>
            <a:r>
              <a:rPr lang="ar-SA" sz="2400" dirty="0" smtClean="0">
                <a:solidFill>
                  <a:schemeClr val="tx1"/>
                </a:solidFill>
              </a:rPr>
              <a:t>- الدول العربية المعنية بإنشاء مفاعلات نووية لغرض توليد الكهرباء وإزالة ملوحة مياه البحر</a:t>
            </a:r>
            <a:r>
              <a:rPr lang="ar-EG" sz="2400" dirty="0" smtClean="0">
                <a:solidFill>
                  <a:schemeClr val="tx1"/>
                </a:solidFill>
              </a:rPr>
              <a:t> وكذلك مفاعلات البحوث</a:t>
            </a:r>
            <a:r>
              <a:rPr lang="ar-SA" sz="2400" dirty="0" smtClean="0">
                <a:solidFill>
                  <a:schemeClr val="tx1"/>
                </a:solidFill>
              </a:rPr>
              <a:t>.</a:t>
            </a:r>
            <a:endParaRPr lang="en-US" sz="2400" dirty="0" smtClean="0">
              <a:solidFill>
                <a:schemeClr val="tx1"/>
              </a:solidFill>
            </a:endParaRPr>
          </a:p>
          <a:p>
            <a:pPr algn="r" rtl="1"/>
            <a:r>
              <a:rPr lang="ar-SA" sz="2400" dirty="0" smtClean="0">
                <a:solidFill>
                  <a:schemeClr val="tx1"/>
                </a:solidFill>
              </a:rPr>
              <a:t>-  مراكز البحث والتدريب ذات العلاقة بالطاقة النووية.</a:t>
            </a:r>
            <a:endParaRPr lang="en-US" sz="2400" dirty="0" smtClean="0">
              <a:solidFill>
                <a:schemeClr val="tx1"/>
              </a:solidFill>
            </a:endParaRPr>
          </a:p>
          <a:p>
            <a:pPr algn="r" rtl="1"/>
            <a:r>
              <a:rPr lang="ar-SA" sz="2400" dirty="0" smtClean="0">
                <a:solidFill>
                  <a:schemeClr val="tx1"/>
                </a:solidFill>
              </a:rPr>
              <a:t>- المؤسسات العلمية وهيئات الطاقة الذرية ومشاريع القدرة والأبحاث النووية من خلال تزويدها بالكوادر المؤهلة والمدربة تدريبا عالياً. </a:t>
            </a:r>
            <a:endParaRPr lang="en-US" sz="2400" dirty="0" smtClean="0">
              <a:solidFill>
                <a:schemeClr val="tx1"/>
              </a:solidFill>
            </a:endParaRPr>
          </a:p>
          <a:p>
            <a:pPr algn="r" rtl="1"/>
            <a:r>
              <a:rPr lang="ar-SA" sz="2400" dirty="0" smtClean="0">
                <a:solidFill>
                  <a:schemeClr val="tx1"/>
                </a:solidFill>
              </a:rPr>
              <a:t>- الباحثون والطلبة ذوي العلاقة بالهندسة والعلوم النووية سيستفيدون من المحاكي وستكون المعلومات والبيانات والبرمجيات العلمية بحوزتهم بسهولة من خلال الهيئة العربية للطاقة الذرية.</a:t>
            </a:r>
            <a:endParaRPr lang="en-US" sz="2400" dirty="0" smtClean="0">
              <a:solidFill>
                <a:schemeClr val="tx1"/>
              </a:solidFill>
            </a:endParaRPr>
          </a:p>
          <a:p>
            <a:pPr algn="r" rtl="1"/>
            <a:endParaRPr lang="en-US" altLang="en-US" sz="2000" b="1" dirty="0" smtClean="0">
              <a:solidFill>
                <a:srgbClr val="00B050"/>
              </a:solidFill>
            </a:endParaRPr>
          </a:p>
        </p:txBody>
      </p:sp>
      <p:grpSp>
        <p:nvGrpSpPr>
          <p:cNvPr id="39940" name="Group 45"/>
          <p:cNvGrpSpPr>
            <a:grpSpLocks/>
          </p:cNvGrpSpPr>
          <p:nvPr/>
        </p:nvGrpSpPr>
        <p:grpSpPr bwMode="auto">
          <a:xfrm>
            <a:off x="7808913" y="0"/>
            <a:ext cx="1182687" cy="1219200"/>
            <a:chOff x="4680" y="6498"/>
            <a:chExt cx="3402" cy="3402"/>
          </a:xfrm>
        </p:grpSpPr>
        <p:pic>
          <p:nvPicPr>
            <p:cNvPr id="3994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3994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3994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3994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39946"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39941"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1458913" y="328613"/>
            <a:ext cx="6348412" cy="1019175"/>
          </a:xfrm>
        </p:spPr>
        <p:txBody>
          <a:bodyPr anchor="t"/>
          <a:lstStyle/>
          <a:p>
            <a:pPr rtl="1"/>
            <a:r>
              <a:rPr lang="ar-EG" sz="2400" b="1" smtClean="0"/>
              <a:t>التقدم الحاصل في المشروع</a:t>
            </a:r>
            <a:endParaRPr lang="en-US" sz="2400" smtClean="0"/>
          </a:p>
        </p:txBody>
      </p:sp>
      <p:sp>
        <p:nvSpPr>
          <p:cNvPr id="40963" name="Subtitle 2"/>
          <p:cNvSpPr>
            <a:spLocks noGrp="1"/>
          </p:cNvSpPr>
          <p:nvPr>
            <p:ph type="subTitle" idx="1"/>
          </p:nvPr>
        </p:nvSpPr>
        <p:spPr>
          <a:xfrm>
            <a:off x="685800" y="1181100"/>
            <a:ext cx="7620000" cy="5600700"/>
          </a:xfrm>
        </p:spPr>
        <p:txBody>
          <a:bodyPr/>
          <a:lstStyle/>
          <a:p>
            <a:pPr algn="just" rtl="1"/>
            <a:r>
              <a:rPr lang="ar-SA" sz="2400" smtClean="0">
                <a:solidFill>
                  <a:schemeClr val="tx1"/>
                </a:solidFill>
              </a:rPr>
              <a:t>تلقت الهيئة عرضاً من الهيئة الوطنية الصينية للطاقة النووية </a:t>
            </a:r>
            <a:r>
              <a:rPr lang="fr-FR" sz="2400" smtClean="0">
                <a:solidFill>
                  <a:schemeClr val="tx1"/>
                </a:solidFill>
              </a:rPr>
              <a:t>CNNC</a:t>
            </a:r>
            <a:r>
              <a:rPr lang="ar-SA" sz="2400" smtClean="0">
                <a:solidFill>
                  <a:schemeClr val="tx1"/>
                </a:solidFill>
              </a:rPr>
              <a:t> بتاريخ 22 مارس 2018 لمحاكي مفاعل قوى من نوع </a:t>
            </a:r>
            <a:r>
              <a:rPr lang="fr-FR" sz="2400" smtClean="0">
                <a:solidFill>
                  <a:schemeClr val="tx1"/>
                </a:solidFill>
              </a:rPr>
              <a:t>HPR 1000</a:t>
            </a:r>
            <a:r>
              <a:rPr lang="ar-SA" sz="2400" smtClean="0">
                <a:solidFill>
                  <a:schemeClr val="tx1"/>
                </a:solidFill>
              </a:rPr>
              <a:t>  الذي يعتبر آخر تقنية صينية لمفاعلات الجيل الثالث وقد قامت بتطويره مؤسسة تقنيات القدرة النووية التابع لها </a:t>
            </a:r>
            <a:r>
              <a:rPr lang="fr-FR" sz="2400" smtClean="0">
                <a:solidFill>
                  <a:schemeClr val="tx1"/>
                </a:solidFill>
              </a:rPr>
              <a:t>CNPO</a:t>
            </a:r>
            <a:r>
              <a:rPr lang="ar-SA" sz="2400" smtClean="0">
                <a:solidFill>
                  <a:schemeClr val="tx1"/>
                </a:solidFill>
              </a:rPr>
              <a:t>  (مرفق العرض الفني). ولقد بذلت المؤسسة الصينية جهداً بشرياً ووقتأً لتطوير هذا المحاكي وقدرت التكلفة الإجمالية بـ 950 ألف دولار أمريكي.</a:t>
            </a:r>
            <a:endParaRPr lang="en-US" sz="2400" smtClean="0">
              <a:solidFill>
                <a:schemeClr val="tx1"/>
              </a:solidFill>
            </a:endParaRPr>
          </a:p>
          <a:p>
            <a:pPr algn="just" rtl="1"/>
            <a:r>
              <a:rPr lang="ar-SA" sz="2400" smtClean="0">
                <a:solidFill>
                  <a:schemeClr val="tx1"/>
                </a:solidFill>
              </a:rPr>
              <a:t>والجدير بالذكر أن الهيئة الصينية للطاقة الذرية  طلبت من وزارة التجارة الصينية دعماً مالياً لهذا المشروع وكان رد وزارة التجارة أن تقوم الهيئة العربية للطاقة الذرية بطلب دعم مالي خارجي عن طريق السفارة الصينية في تونس لتحمل تكاليف المحاكي أو جزء منها.</a:t>
            </a:r>
            <a:endParaRPr lang="en-US" sz="2400" smtClean="0">
              <a:solidFill>
                <a:schemeClr val="tx1"/>
              </a:solidFill>
            </a:endParaRPr>
          </a:p>
          <a:p>
            <a:pPr algn="just" rtl="1"/>
            <a:endParaRPr lang="ar-EG" sz="2000" b="1" smtClean="0">
              <a:solidFill>
                <a:schemeClr val="tx1"/>
              </a:solidFill>
            </a:endParaRPr>
          </a:p>
          <a:p>
            <a:pPr algn="just" rtl="1"/>
            <a:endParaRPr lang="en-US" altLang="en-US" sz="2000" b="1" smtClean="0">
              <a:solidFill>
                <a:schemeClr val="tx1"/>
              </a:solidFill>
            </a:endParaRPr>
          </a:p>
        </p:txBody>
      </p:sp>
      <p:grpSp>
        <p:nvGrpSpPr>
          <p:cNvPr id="40964" name="Group 45"/>
          <p:cNvGrpSpPr>
            <a:grpSpLocks/>
          </p:cNvGrpSpPr>
          <p:nvPr/>
        </p:nvGrpSpPr>
        <p:grpSpPr bwMode="auto">
          <a:xfrm>
            <a:off x="7808913" y="0"/>
            <a:ext cx="1182687" cy="1219200"/>
            <a:chOff x="4680" y="6498"/>
            <a:chExt cx="3402" cy="3402"/>
          </a:xfrm>
        </p:grpSpPr>
        <p:pic>
          <p:nvPicPr>
            <p:cNvPr id="40966"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40967"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40968"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40969"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40970"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40965"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752600" y="466725"/>
            <a:ext cx="5715000" cy="981075"/>
          </a:xfrm>
        </p:spPr>
        <p:txBody>
          <a:bodyPr anchor="t"/>
          <a:lstStyle/>
          <a:p>
            <a:pPr eaLnBrk="1" hangingPunct="1"/>
            <a:r>
              <a:rPr lang="ar-EG" altLang="en-US" smtClean="0"/>
              <a:t>التوجه </a:t>
            </a:r>
            <a:r>
              <a:rPr lang="ar-LY" altLang="en-US" smtClean="0"/>
              <a:t>الرسمي</a:t>
            </a:r>
            <a:endParaRPr lang="en-US" altLang="en-US" smtClean="0"/>
          </a:p>
        </p:txBody>
      </p:sp>
      <p:sp>
        <p:nvSpPr>
          <p:cNvPr id="5123" name="Subtitle 2"/>
          <p:cNvSpPr>
            <a:spLocks noGrp="1"/>
          </p:cNvSpPr>
          <p:nvPr>
            <p:ph type="subTitle" idx="1"/>
          </p:nvPr>
        </p:nvSpPr>
        <p:spPr>
          <a:xfrm>
            <a:off x="533400" y="1828800"/>
            <a:ext cx="7848600" cy="5029200"/>
          </a:xfrm>
        </p:spPr>
        <p:txBody>
          <a:bodyPr/>
          <a:lstStyle/>
          <a:p>
            <a:pPr algn="just" rtl="1" eaLnBrk="1" hangingPunct="1">
              <a:buClr>
                <a:srgbClr val="FF0000"/>
              </a:buClr>
              <a:buSzPct val="109000"/>
              <a:buFont typeface="Wingdings" pitchFamily="2" charset="2"/>
              <a:buChar char="ü"/>
            </a:pPr>
            <a:r>
              <a:rPr lang="ar-SA" altLang="en-US" sz="2800" dirty="0" smtClean="0">
                <a:solidFill>
                  <a:srgbClr val="008000"/>
                </a:solidFill>
              </a:rPr>
              <a:t>  </a:t>
            </a:r>
            <a:r>
              <a:rPr lang="ar-SA" altLang="en-US" sz="2800" b="1" dirty="0" smtClean="0">
                <a:solidFill>
                  <a:srgbClr val="0000CC"/>
                </a:solidFill>
              </a:rPr>
              <a:t>أصدر مجلس جامعة</a:t>
            </a:r>
            <a:r>
              <a:rPr lang="ar-TN" altLang="en-US" sz="2800" b="1" dirty="0" smtClean="0">
                <a:solidFill>
                  <a:srgbClr val="0000CC"/>
                </a:solidFill>
              </a:rPr>
              <a:t> الدول</a:t>
            </a:r>
            <a:r>
              <a:rPr lang="ar-SA" altLang="en-US" sz="2800" b="1" dirty="0" smtClean="0">
                <a:solidFill>
                  <a:srgbClr val="0000CC"/>
                </a:solidFill>
              </a:rPr>
              <a:t> العربية على مستوى القمة في الخرطوم</a:t>
            </a:r>
            <a:r>
              <a:rPr lang="ar-LY" altLang="en-US" sz="2800" b="1" dirty="0" smtClean="0">
                <a:solidFill>
                  <a:srgbClr val="0000CC"/>
                </a:solidFill>
              </a:rPr>
              <a:t>، الرياض، دمشق قرارات تتعلق بالإستخدام السلمي للطاقة الذرية:</a:t>
            </a:r>
            <a:endParaRPr lang="ar-SA" altLang="en-US" sz="2800" b="1" dirty="0" smtClean="0">
              <a:solidFill>
                <a:srgbClr val="0000CC"/>
              </a:solidFill>
            </a:endParaRPr>
          </a:p>
          <a:p>
            <a:pPr algn="just" rtl="1" eaLnBrk="1" hangingPunct="1">
              <a:buClr>
                <a:srgbClr val="FF0000"/>
              </a:buClr>
              <a:buSzPct val="95000"/>
              <a:buFont typeface="Wingdings" pitchFamily="2" charset="2"/>
              <a:buChar char="§"/>
            </a:pPr>
            <a:r>
              <a:rPr lang="ar-SA" altLang="en-US" sz="2800" dirty="0" smtClean="0">
                <a:solidFill>
                  <a:srgbClr val="008000"/>
                </a:solidFill>
              </a:rPr>
              <a:t> </a:t>
            </a:r>
            <a:r>
              <a:rPr lang="ar-EG" altLang="en-US" sz="2800" dirty="0" smtClean="0">
                <a:solidFill>
                  <a:srgbClr val="008000"/>
                </a:solidFill>
              </a:rPr>
              <a:t>تنمية الاستخدامات السلمية للطاقة النووية في الدول الأعضاء</a:t>
            </a:r>
            <a:endParaRPr lang="ar-SA" altLang="en-US" sz="2800" dirty="0" smtClean="0">
              <a:solidFill>
                <a:srgbClr val="008000"/>
              </a:solidFill>
            </a:endParaRPr>
          </a:p>
          <a:p>
            <a:pPr lvl="1" algn="just" rtl="1" eaLnBrk="1" hangingPunct="1">
              <a:buClr>
                <a:srgbClr val="FF0000"/>
              </a:buClr>
              <a:buSzPct val="95000"/>
              <a:buFont typeface="Wingdings" pitchFamily="2" charset="2"/>
              <a:buChar char="§"/>
            </a:pPr>
            <a:r>
              <a:rPr lang="ar-LB" altLang="en-US" sz="2400" b="1" dirty="0" smtClean="0">
                <a:solidFill>
                  <a:schemeClr val="tx1"/>
                </a:solidFill>
              </a:rPr>
              <a:t>دعوة الدول العربية إلى الشروع والتوسع في استخدام التقنيات النووية السلمية في كافة مجالات التنمية المستدامة واعتبار الحاجات المتنوعة لمختلف الدول العربية، </a:t>
            </a:r>
            <a:r>
              <a:rPr lang="ar-TN" altLang="en-US" sz="2400" b="1" dirty="0" smtClean="0">
                <a:solidFill>
                  <a:schemeClr val="tx1"/>
                </a:solidFill>
              </a:rPr>
              <a:t>و</a:t>
            </a:r>
            <a:r>
              <a:rPr lang="ar-LB" altLang="en-US" sz="2400" b="1" dirty="0" smtClean="0">
                <a:solidFill>
                  <a:schemeClr val="tx1"/>
                </a:solidFill>
              </a:rPr>
              <a:t> اتخاذ الإجراءات التنفيذية </a:t>
            </a:r>
            <a:r>
              <a:rPr lang="ar-SA" altLang="en-US" sz="2400" b="1" dirty="0" smtClean="0">
                <a:solidFill>
                  <a:schemeClr val="tx1"/>
                </a:solidFill>
              </a:rPr>
              <a:t>اللازمة.</a:t>
            </a:r>
          </a:p>
          <a:p>
            <a:pPr lvl="1" algn="just" rtl="1" eaLnBrk="1" hangingPunct="1">
              <a:buClr>
                <a:srgbClr val="FF0000"/>
              </a:buClr>
              <a:buSzPct val="95000"/>
              <a:buFont typeface="Wingdings" pitchFamily="2" charset="2"/>
              <a:buChar char="§"/>
            </a:pPr>
            <a:r>
              <a:rPr lang="ar-LB" altLang="en-US" sz="2400" b="1" dirty="0" smtClean="0">
                <a:solidFill>
                  <a:schemeClr val="tx1"/>
                </a:solidFill>
              </a:rPr>
              <a:t>الطلب إلى الهيئة العربية للطاقة الذرية وضع استراتيجية عربية خاصة بامتلاك العلوم والتقنيات النووية للأغراض السلمية حتّى العام 2020 </a:t>
            </a:r>
            <a:endParaRPr lang="ar-SA" altLang="en-US" sz="2400" dirty="0" smtClean="0">
              <a:solidFill>
                <a:schemeClr val="tx1"/>
              </a:solidFill>
            </a:endParaRPr>
          </a:p>
          <a:p>
            <a:pPr lvl="1" algn="just" rtl="1" eaLnBrk="1" hangingPunct="1">
              <a:buClr>
                <a:srgbClr val="FF0000"/>
              </a:buClr>
              <a:buSzPct val="95000"/>
              <a:buFont typeface="Wingdings" pitchFamily="2" charset="2"/>
              <a:buChar char="§"/>
            </a:pPr>
            <a:r>
              <a:rPr lang="ar-LB" altLang="en-US" sz="2400" b="1" dirty="0" smtClean="0">
                <a:solidFill>
                  <a:schemeClr val="tx1"/>
                </a:solidFill>
              </a:rPr>
              <a:t>تكليف الأمانة العامة وبالتعاون مع الهيئة العربية للطاقة الذرية اتخاذ الخطوات اللازمة لتنفيذ هذا القرار بما فيها عقد الاجتماعات واللجان اللازمة لتنفيذ هذا القرار.</a:t>
            </a:r>
            <a:endParaRPr lang="en-US" altLang="en-US" sz="2400" dirty="0" smtClean="0">
              <a:solidFill>
                <a:schemeClr val="tx1"/>
              </a:solidFill>
            </a:endParaRPr>
          </a:p>
        </p:txBody>
      </p:sp>
      <p:grpSp>
        <p:nvGrpSpPr>
          <p:cNvPr id="5124" name="Group 45"/>
          <p:cNvGrpSpPr>
            <a:grpSpLocks/>
          </p:cNvGrpSpPr>
          <p:nvPr/>
        </p:nvGrpSpPr>
        <p:grpSpPr bwMode="auto">
          <a:xfrm>
            <a:off x="7315200" y="0"/>
            <a:ext cx="1676400" cy="1676400"/>
            <a:chOff x="4680" y="6498"/>
            <a:chExt cx="3402" cy="3402"/>
          </a:xfrm>
        </p:grpSpPr>
        <p:pic>
          <p:nvPicPr>
            <p:cNvPr id="5126"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5127"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5128"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5129"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5130"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5125" name="Picture 51"/>
          <p:cNvPicPr>
            <a:picLocks noChangeAspect="1" noChangeArrowheads="1"/>
          </p:cNvPicPr>
          <p:nvPr/>
        </p:nvPicPr>
        <p:blipFill>
          <a:blip r:embed="rId4"/>
          <a:srcRect/>
          <a:stretch>
            <a:fillRect/>
          </a:stretch>
        </p:blipFill>
        <p:spPr bwMode="auto">
          <a:xfrm>
            <a:off x="0" y="76200"/>
            <a:ext cx="182000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1458913" y="328613"/>
            <a:ext cx="6348412" cy="1019175"/>
          </a:xfrm>
        </p:spPr>
        <p:txBody>
          <a:bodyPr anchor="t"/>
          <a:lstStyle/>
          <a:p>
            <a:pPr rtl="1"/>
            <a:r>
              <a:rPr lang="ar-EG" sz="2400" b="1" smtClean="0"/>
              <a:t>التقدم الحاصل في المشروع</a:t>
            </a:r>
            <a:endParaRPr lang="en-US" sz="2400" smtClean="0"/>
          </a:p>
        </p:txBody>
      </p:sp>
      <p:sp>
        <p:nvSpPr>
          <p:cNvPr id="41987" name="Subtitle 2"/>
          <p:cNvSpPr>
            <a:spLocks noGrp="1"/>
          </p:cNvSpPr>
          <p:nvPr>
            <p:ph type="subTitle" idx="1"/>
          </p:nvPr>
        </p:nvSpPr>
        <p:spPr>
          <a:xfrm>
            <a:off x="685800" y="1600200"/>
            <a:ext cx="7620000" cy="5181600"/>
          </a:xfrm>
        </p:spPr>
        <p:txBody>
          <a:bodyPr/>
          <a:lstStyle/>
          <a:p>
            <a:pPr algn="just" rtl="1"/>
            <a:r>
              <a:rPr lang="ar-EG" sz="2400" smtClean="0">
                <a:solidFill>
                  <a:schemeClr val="tx1"/>
                </a:solidFill>
              </a:rPr>
              <a:t>تم عقد إجتماع مع السفارة الصينية في تونس وكل من الشركة الصينية للطاقة النووية </a:t>
            </a:r>
            <a:r>
              <a:rPr lang="en-US" sz="2400" smtClean="0">
                <a:solidFill>
                  <a:schemeClr val="tx1"/>
                </a:solidFill>
              </a:rPr>
              <a:t>CNNC </a:t>
            </a:r>
            <a:r>
              <a:rPr lang="ar-EG" sz="2400" smtClean="0">
                <a:solidFill>
                  <a:schemeClr val="tx1"/>
                </a:solidFill>
              </a:rPr>
              <a:t> والسلطة الصينية للطاقة النووية في تونس اتفقوا خلاله على مواصلة العمل الجماعي من أجل بناء المحاكي واقترحوا أن يتم  </a:t>
            </a:r>
            <a:r>
              <a:rPr lang="ar-EG" sz="2400" b="1" smtClean="0">
                <a:solidFill>
                  <a:srgbClr val="FF0000"/>
                </a:solidFill>
              </a:rPr>
              <a:t>تقديم مشروع المحاكي من خلال الأمانة العامة لجامعة الدول العربية عن طريق بعثتها في بكين إلى الحكومة الصينية مباشرة ليتم دعمه.</a:t>
            </a:r>
            <a:endParaRPr lang="en-US" sz="2400" smtClean="0">
              <a:solidFill>
                <a:srgbClr val="FF0000"/>
              </a:solidFill>
            </a:endParaRPr>
          </a:p>
          <a:p>
            <a:pPr algn="just" rtl="1"/>
            <a:r>
              <a:rPr lang="ar-EG" sz="2400" b="1" smtClean="0">
                <a:solidFill>
                  <a:schemeClr val="tx1"/>
                </a:solidFill>
              </a:rPr>
              <a:t> </a:t>
            </a:r>
            <a:endParaRPr lang="ar-EG" sz="2400" smtClean="0">
              <a:solidFill>
                <a:schemeClr val="tx1"/>
              </a:solidFill>
            </a:endParaRPr>
          </a:p>
          <a:p>
            <a:pPr algn="just" rtl="1"/>
            <a:r>
              <a:rPr lang="ar-EG" sz="2400" b="1" smtClean="0">
                <a:solidFill>
                  <a:schemeClr val="tx1"/>
                </a:solidFill>
              </a:rPr>
              <a:t>تأمل الهيئة بأن يخرج هذا المؤتمر بتوصية واضحة بضرورة تنفيذ المشروع لما له من تأثير إيجابي على مصلحة الشعب العربي والصيني.</a:t>
            </a:r>
            <a:endParaRPr lang="ar-EG" sz="2000" b="1" smtClean="0">
              <a:solidFill>
                <a:schemeClr val="tx1"/>
              </a:solidFill>
            </a:endParaRPr>
          </a:p>
          <a:p>
            <a:pPr algn="just" rtl="1"/>
            <a:endParaRPr lang="en-US" altLang="en-US" sz="2000" b="1" smtClean="0">
              <a:solidFill>
                <a:schemeClr val="tx1"/>
              </a:solidFill>
            </a:endParaRPr>
          </a:p>
        </p:txBody>
      </p:sp>
      <p:grpSp>
        <p:nvGrpSpPr>
          <p:cNvPr id="41988" name="Group 45"/>
          <p:cNvGrpSpPr>
            <a:grpSpLocks/>
          </p:cNvGrpSpPr>
          <p:nvPr/>
        </p:nvGrpSpPr>
        <p:grpSpPr bwMode="auto">
          <a:xfrm>
            <a:off x="7808913" y="0"/>
            <a:ext cx="1182687" cy="1219200"/>
            <a:chOff x="4680" y="6498"/>
            <a:chExt cx="3402" cy="3402"/>
          </a:xfrm>
        </p:grpSpPr>
        <p:pic>
          <p:nvPicPr>
            <p:cNvPr id="41990"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41991"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41992"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41993"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41994"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41989"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1458913" y="328613"/>
            <a:ext cx="6348412" cy="1019175"/>
          </a:xfrm>
        </p:spPr>
        <p:txBody>
          <a:bodyPr anchor="t"/>
          <a:lstStyle/>
          <a:p>
            <a:pPr rtl="1"/>
            <a:r>
              <a:rPr lang="ar-SA" sz="2400" b="1" smtClean="0"/>
              <a:t>مشروع  إنشاء محاكي لمفاعلات القوى لتدريب وتأهيل  العاملين في برامج القدرة النووية العربية</a:t>
            </a:r>
            <a:endParaRPr lang="en-US" sz="2400" smtClean="0"/>
          </a:p>
        </p:txBody>
      </p:sp>
      <p:sp>
        <p:nvSpPr>
          <p:cNvPr id="43011" name="Subtitle 2"/>
          <p:cNvSpPr>
            <a:spLocks noGrp="1"/>
          </p:cNvSpPr>
          <p:nvPr>
            <p:ph type="subTitle" idx="1"/>
          </p:nvPr>
        </p:nvSpPr>
        <p:spPr>
          <a:xfrm>
            <a:off x="685800" y="1181100"/>
            <a:ext cx="7620000" cy="5600700"/>
          </a:xfrm>
        </p:spPr>
        <p:txBody>
          <a:bodyPr/>
          <a:lstStyle/>
          <a:p>
            <a:pPr algn="just" rtl="1"/>
            <a:r>
              <a:rPr lang="ar-SA" sz="2400" smtClean="0">
                <a:solidFill>
                  <a:schemeClr val="tx1"/>
                </a:solidFill>
              </a:rPr>
              <a:t>عقدت الهيئة  إجتماع مع الجانب الصيني تم فيه مناقشة أوجه التعاون في تنفيذ أنشطة الهيئة العربية للطاقة الذرية والسعي إلى تفعيل مذكرة التفاهم بين الهيئة العربية للطاقة الذرية والسلطة الصينية للطاقة الذرية </a:t>
            </a:r>
            <a:r>
              <a:rPr lang="fr-FR" sz="2400" smtClean="0">
                <a:solidFill>
                  <a:schemeClr val="tx1"/>
                </a:solidFill>
              </a:rPr>
              <a:t>CAEA</a:t>
            </a:r>
            <a:r>
              <a:rPr lang="ar-SA" sz="2400" smtClean="0">
                <a:solidFill>
                  <a:schemeClr val="tx1"/>
                </a:solidFill>
              </a:rPr>
              <a:t>  لتأسيس مركز عربي للتدريب على الإستخدامات السلمية للطاقة الذرية </a:t>
            </a:r>
            <a:r>
              <a:rPr lang="ar-SA" sz="2400" b="1" smtClean="0">
                <a:solidFill>
                  <a:srgbClr val="FF0000"/>
                </a:solidFill>
              </a:rPr>
              <a:t>وكبداية لتأسيس هذا المركز أ</a:t>
            </a:r>
            <a:r>
              <a:rPr lang="ar-EG" sz="2400" b="1" smtClean="0">
                <a:solidFill>
                  <a:srgbClr val="FF0000"/>
                </a:solidFill>
              </a:rPr>
              <a:t>ق</a:t>
            </a:r>
            <a:r>
              <a:rPr lang="ar-SA" sz="2400" b="1" smtClean="0">
                <a:solidFill>
                  <a:srgbClr val="FF0000"/>
                </a:solidFill>
              </a:rPr>
              <a:t>ترحت الهيئة بناء محاكي لمفاعل قوى في مقر الهيئة العربية للطاقة الذرية بتونس</a:t>
            </a:r>
            <a:r>
              <a:rPr lang="ar-EG" sz="2400" b="1" smtClean="0">
                <a:solidFill>
                  <a:srgbClr val="FF0000"/>
                </a:solidFill>
              </a:rPr>
              <a:t>.</a:t>
            </a:r>
          </a:p>
          <a:p>
            <a:pPr algn="r" rtl="1"/>
            <a:r>
              <a:rPr lang="ar-SA" sz="2000" b="1" smtClean="0">
                <a:solidFill>
                  <a:schemeClr val="tx1"/>
                </a:solidFill>
              </a:rPr>
              <a:t>الهدف من </a:t>
            </a:r>
            <a:r>
              <a:rPr lang="ar-EG" sz="2000" b="1" smtClean="0">
                <a:solidFill>
                  <a:schemeClr val="tx1"/>
                </a:solidFill>
              </a:rPr>
              <a:t>ال</a:t>
            </a:r>
            <a:r>
              <a:rPr lang="ar-SA" sz="2000" b="1" smtClean="0">
                <a:solidFill>
                  <a:schemeClr val="tx1"/>
                </a:solidFill>
              </a:rPr>
              <a:t>مشروع :</a:t>
            </a:r>
            <a:endParaRPr lang="ar-EG" sz="2000" smtClean="0">
              <a:solidFill>
                <a:schemeClr val="tx1"/>
              </a:solidFill>
            </a:endParaRPr>
          </a:p>
          <a:p>
            <a:pPr algn="r" rtl="1"/>
            <a:r>
              <a:rPr lang="ar-SA" sz="2200" smtClean="0">
                <a:solidFill>
                  <a:schemeClr val="tx1"/>
                </a:solidFill>
              </a:rPr>
              <a:t>ـ تعزيز وتقوية المهارات والقدرات للكوادر البشرية العربية العاملة في البرامج النووية الوطنية الصاعدة لإنشاء </a:t>
            </a:r>
            <a:r>
              <a:rPr lang="ar-EG" sz="2200" smtClean="0">
                <a:solidFill>
                  <a:schemeClr val="tx1"/>
                </a:solidFill>
              </a:rPr>
              <a:t>مفاعلات </a:t>
            </a:r>
            <a:r>
              <a:rPr lang="ar-SA" sz="2200" smtClean="0">
                <a:solidFill>
                  <a:schemeClr val="tx1"/>
                </a:solidFill>
              </a:rPr>
              <a:t>قوى نووية </a:t>
            </a:r>
            <a:r>
              <a:rPr lang="ar-EG" sz="2200" smtClean="0">
                <a:solidFill>
                  <a:schemeClr val="tx1"/>
                </a:solidFill>
              </a:rPr>
              <a:t>و</a:t>
            </a:r>
            <a:r>
              <a:rPr lang="ar-SA" sz="2200" smtClean="0">
                <a:solidFill>
                  <a:schemeClr val="tx1"/>
                </a:solidFill>
              </a:rPr>
              <a:t>أبحاث.</a:t>
            </a:r>
            <a:endParaRPr lang="en-US" sz="2200" smtClean="0">
              <a:solidFill>
                <a:schemeClr val="tx1"/>
              </a:solidFill>
            </a:endParaRPr>
          </a:p>
          <a:p>
            <a:pPr algn="r" rtl="1"/>
            <a:r>
              <a:rPr lang="ar-SA" sz="2200" smtClean="0">
                <a:solidFill>
                  <a:schemeClr val="tx1"/>
                </a:solidFill>
              </a:rPr>
              <a:t>ـ يكون المحاكي منطلقاً لمركز تدريب وتعليم للمهندسين العرب الشباب لتطوير معارفهم ومهاراتهم المتعلقة بنظرية المفاعلات وتشغيلها وكذلك لتبادل الخبرات والمعارف. </a:t>
            </a:r>
            <a:endParaRPr lang="ar-EG" sz="2200" smtClean="0">
              <a:solidFill>
                <a:schemeClr val="tx1"/>
              </a:solidFill>
            </a:endParaRPr>
          </a:p>
          <a:p>
            <a:pPr algn="r" rtl="1"/>
            <a:r>
              <a:rPr lang="ar-EG" sz="2200" smtClean="0">
                <a:solidFill>
                  <a:schemeClr val="tx1"/>
                </a:solidFill>
              </a:rPr>
              <a:t>-</a:t>
            </a:r>
            <a:r>
              <a:rPr lang="ar-SA" sz="2200" smtClean="0">
                <a:solidFill>
                  <a:schemeClr val="tx1"/>
                </a:solidFill>
              </a:rPr>
              <a:t>الحصول على تدريب عملي واقعي على التشغيل العادي للمفاعل وبداية التشغيل وتوقيف التشغيل وكذلك حالات الإضطراب والطوارئ بدون تعريض صحة وسلامة المشغلين للخطر وكذلك الحفاظ على البيئة والمحيط.</a:t>
            </a:r>
            <a:endParaRPr lang="en-US" sz="2200" smtClean="0">
              <a:solidFill>
                <a:schemeClr val="tx1"/>
              </a:solidFill>
            </a:endParaRPr>
          </a:p>
          <a:p>
            <a:pPr algn="r" rtl="1"/>
            <a:endParaRPr lang="ar-EG" sz="2000" b="1" smtClean="0">
              <a:solidFill>
                <a:schemeClr val="tx1"/>
              </a:solidFill>
            </a:endParaRPr>
          </a:p>
          <a:p>
            <a:pPr algn="just" rtl="1"/>
            <a:endParaRPr lang="en-US" altLang="en-US" sz="2000" b="1" smtClean="0">
              <a:solidFill>
                <a:schemeClr val="tx1"/>
              </a:solidFill>
            </a:endParaRPr>
          </a:p>
        </p:txBody>
      </p:sp>
      <p:grpSp>
        <p:nvGrpSpPr>
          <p:cNvPr id="43012" name="Group 45"/>
          <p:cNvGrpSpPr>
            <a:grpSpLocks/>
          </p:cNvGrpSpPr>
          <p:nvPr/>
        </p:nvGrpSpPr>
        <p:grpSpPr bwMode="auto">
          <a:xfrm>
            <a:off x="7808913" y="0"/>
            <a:ext cx="1182687" cy="1219200"/>
            <a:chOff x="4680" y="6498"/>
            <a:chExt cx="3402" cy="3402"/>
          </a:xfrm>
        </p:grpSpPr>
        <p:pic>
          <p:nvPicPr>
            <p:cNvPr id="43014"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4301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4301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4301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43018"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43013" name="Picture 51"/>
          <p:cNvPicPr>
            <a:picLocks noChangeAspect="1" noChangeArrowheads="1"/>
          </p:cNvPicPr>
          <p:nvPr/>
        </p:nvPicPr>
        <p:blipFill>
          <a:blip r:embed="rId4"/>
          <a:srcRect/>
          <a:stretch>
            <a:fillRect/>
          </a:stretch>
        </p:blipFill>
        <p:spPr bwMode="auto">
          <a:xfrm>
            <a:off x="0" y="60325"/>
            <a:ext cx="1371600" cy="123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752600" y="466725"/>
            <a:ext cx="5715000" cy="981075"/>
          </a:xfrm>
        </p:spPr>
        <p:txBody>
          <a:bodyPr anchor="t"/>
          <a:lstStyle/>
          <a:p>
            <a:pPr eaLnBrk="1" hangingPunct="1"/>
            <a:r>
              <a:rPr lang="ar-EG" altLang="en-US" smtClean="0"/>
              <a:t>التوجه </a:t>
            </a:r>
            <a:r>
              <a:rPr lang="ar-LY" altLang="en-US" smtClean="0"/>
              <a:t>الرسمي</a:t>
            </a:r>
            <a:endParaRPr lang="en-US" altLang="en-US" smtClean="0"/>
          </a:p>
        </p:txBody>
      </p:sp>
      <p:sp>
        <p:nvSpPr>
          <p:cNvPr id="12291" name="Subtitle 2"/>
          <p:cNvSpPr>
            <a:spLocks noGrp="1"/>
          </p:cNvSpPr>
          <p:nvPr>
            <p:ph type="subTitle" idx="1"/>
          </p:nvPr>
        </p:nvSpPr>
        <p:spPr>
          <a:xfrm>
            <a:off x="533400" y="1905000"/>
            <a:ext cx="7848600" cy="4953000"/>
          </a:xfrm>
        </p:spPr>
        <p:txBody>
          <a:bodyPr rtlCol="0">
            <a:normAutofit fontScale="92500"/>
          </a:bodyPr>
          <a:lstStyle/>
          <a:p>
            <a:pPr algn="just" rtl="1" eaLnBrk="1" fontAlgn="auto" hangingPunct="1">
              <a:spcAft>
                <a:spcPts val="0"/>
              </a:spcAft>
              <a:buClr>
                <a:srgbClr val="FF0000"/>
              </a:buClr>
              <a:buSzPct val="95000"/>
              <a:buFont typeface="Wingdings" pitchFamily="2" charset="2"/>
              <a:buChar char="§"/>
              <a:defRPr/>
            </a:pPr>
            <a:r>
              <a:rPr lang="ar-EG" altLang="en-US" sz="2800" dirty="0" smtClean="0">
                <a:solidFill>
                  <a:srgbClr val="008000"/>
                </a:solidFill>
              </a:rPr>
              <a:t>وضع برنامج جماعي عربي لاستخدام الطاقة النووية في الأغراض السلمية</a:t>
            </a:r>
            <a:r>
              <a:rPr lang="ar-SA" altLang="en-US" sz="2800" dirty="0" smtClean="0">
                <a:solidFill>
                  <a:srgbClr val="008000"/>
                </a:solidFill>
              </a:rPr>
              <a:t>:</a:t>
            </a:r>
          </a:p>
          <a:p>
            <a:pPr lvl="1" algn="just" rtl="1" eaLnBrk="1" fontAlgn="auto" hangingPunct="1">
              <a:spcAft>
                <a:spcPts val="0"/>
              </a:spcAft>
              <a:buClr>
                <a:srgbClr val="FF0000"/>
              </a:buClr>
              <a:buSzPct val="95000"/>
              <a:buFont typeface="Wingdings" pitchFamily="2" charset="2"/>
              <a:buChar char="§"/>
              <a:defRPr/>
            </a:pPr>
            <a:r>
              <a:rPr lang="ar-LB" altLang="en-US" sz="2400" b="1" dirty="0" smtClean="0">
                <a:solidFill>
                  <a:schemeClr val="tx1"/>
                </a:solidFill>
              </a:rPr>
              <a:t>إقامة تعاون عربي مشترك في مجالات تطوير الاستخدامات السلمية للطاقة النووية والتكنولوجية المتعلّقة بها، وتنفيذ برنامج عملي يشمل مشروعات مشتركة لتطوير استخدام هذه التكنولوجيا لخدمة مختلف مجالات التنمية</a:t>
            </a:r>
            <a:r>
              <a:rPr lang="ar-SA" altLang="en-US" sz="2400" b="1" dirty="0" smtClean="0">
                <a:solidFill>
                  <a:schemeClr val="tx1"/>
                </a:solidFill>
              </a:rPr>
              <a:t> في </a:t>
            </a:r>
            <a:r>
              <a:rPr lang="ar-LB" altLang="en-US" sz="2400" b="1" dirty="0" smtClean="0">
                <a:solidFill>
                  <a:schemeClr val="tx1"/>
                </a:solidFill>
              </a:rPr>
              <a:t>المنطقة العربية وخاصة </a:t>
            </a:r>
            <a:r>
              <a:rPr lang="ar-SA" altLang="en-US" sz="2400" b="1" dirty="0" smtClean="0">
                <a:solidFill>
                  <a:schemeClr val="tx1"/>
                </a:solidFill>
              </a:rPr>
              <a:t>في </a:t>
            </a:r>
            <a:r>
              <a:rPr lang="ar-LB" altLang="en-US" sz="2400" b="1" dirty="0" smtClean="0">
                <a:solidFill>
                  <a:schemeClr val="tx1"/>
                </a:solidFill>
              </a:rPr>
              <a:t>مجالات الطاقة والمياه والطب والزراعة والصناعة.</a:t>
            </a:r>
            <a:endParaRPr lang="ar-SA" altLang="en-US" sz="2400" b="1" dirty="0" smtClean="0">
              <a:solidFill>
                <a:schemeClr val="tx1"/>
              </a:solidFill>
            </a:endParaRPr>
          </a:p>
          <a:p>
            <a:pPr lvl="1" algn="just" rtl="1" eaLnBrk="1" fontAlgn="auto" hangingPunct="1">
              <a:spcAft>
                <a:spcPts val="0"/>
              </a:spcAft>
              <a:buClr>
                <a:srgbClr val="FF0000"/>
              </a:buClr>
              <a:buSzPct val="95000"/>
              <a:buFont typeface="Wingdings" pitchFamily="2" charset="2"/>
              <a:buChar char="§"/>
              <a:defRPr/>
            </a:pPr>
            <a:r>
              <a:rPr lang="ar-LB" altLang="en-US" sz="2400" b="1" dirty="0" smtClean="0">
                <a:solidFill>
                  <a:schemeClr val="tx1"/>
                </a:solidFill>
              </a:rPr>
              <a:t>الطلب من الأمين العام تشكيل فرق من الخبراء والمتخصصين، بمشاركة الهيئة العربية للطاقة الذرية لدراسة سبل ومتطلبات إقامة هذا التعاون من خلال برنامج عربي متكامل.</a:t>
            </a:r>
            <a:endParaRPr lang="ar-LY" altLang="en-US" sz="2400" b="1" dirty="0" smtClean="0">
              <a:solidFill>
                <a:schemeClr val="tx1"/>
              </a:solidFill>
            </a:endParaRPr>
          </a:p>
          <a:p>
            <a:pPr lvl="1" algn="just" rtl="1" eaLnBrk="1" fontAlgn="auto" hangingPunct="1">
              <a:spcAft>
                <a:spcPts val="0"/>
              </a:spcAft>
              <a:buClr>
                <a:srgbClr val="FF0000"/>
              </a:buClr>
              <a:buSzPct val="95000"/>
              <a:buFont typeface="Wingdings" pitchFamily="2" charset="2"/>
              <a:buChar char="§"/>
              <a:defRPr/>
            </a:pPr>
            <a:r>
              <a:rPr lang="ar-EG" altLang="en-US" dirty="0">
                <a:solidFill>
                  <a:schemeClr val="tx1"/>
                </a:solidFill>
              </a:rPr>
              <a:t>ت</a:t>
            </a:r>
            <a:r>
              <a:rPr lang="ar-SA" altLang="en-US" dirty="0" smtClean="0">
                <a:solidFill>
                  <a:schemeClr val="tx1"/>
                </a:solidFill>
              </a:rPr>
              <a:t>م في دمشق والدوحة 2008 و2009</a:t>
            </a:r>
          </a:p>
          <a:p>
            <a:pPr algn="just" rtl="1" eaLnBrk="1" fontAlgn="auto" hangingPunct="1">
              <a:spcAft>
                <a:spcPts val="0"/>
              </a:spcAft>
              <a:buClr>
                <a:srgbClr val="FF0000"/>
              </a:buClr>
              <a:buSzPct val="95000"/>
              <a:buFont typeface="Wingdings" pitchFamily="2" charset="2"/>
              <a:buChar char="§"/>
              <a:defRPr/>
            </a:pPr>
            <a:r>
              <a:rPr lang="ar-SA" altLang="en-US" sz="2800" dirty="0" smtClean="0">
                <a:solidFill>
                  <a:srgbClr val="008000"/>
                </a:solidFill>
              </a:rPr>
              <a:t> قامت الهيئة بالتعاون مع الأمانة العامة بوضع مشروع الاستراتيجية العربية للإستخدامات السلمية للطاقة الذرية</a:t>
            </a:r>
            <a:endParaRPr lang="en-US" altLang="en-US" sz="2800" dirty="0" smtClean="0">
              <a:solidFill>
                <a:srgbClr val="008000"/>
              </a:solidFill>
            </a:endParaRPr>
          </a:p>
        </p:txBody>
      </p:sp>
      <p:grpSp>
        <p:nvGrpSpPr>
          <p:cNvPr id="6148" name="Group 45"/>
          <p:cNvGrpSpPr>
            <a:grpSpLocks/>
          </p:cNvGrpSpPr>
          <p:nvPr/>
        </p:nvGrpSpPr>
        <p:grpSpPr bwMode="auto">
          <a:xfrm>
            <a:off x="7315200" y="0"/>
            <a:ext cx="1676400" cy="1676400"/>
            <a:chOff x="4680" y="6498"/>
            <a:chExt cx="3402" cy="3402"/>
          </a:xfrm>
        </p:grpSpPr>
        <p:pic>
          <p:nvPicPr>
            <p:cNvPr id="6150"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6151"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6152"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6153"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6154"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6149"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752600" y="466725"/>
            <a:ext cx="5715000" cy="981075"/>
          </a:xfrm>
        </p:spPr>
        <p:txBody>
          <a:bodyPr anchor="t"/>
          <a:lstStyle/>
          <a:p>
            <a:pPr eaLnBrk="1" hangingPunct="1"/>
            <a:r>
              <a:rPr lang="ar-SA" altLang="en-US" smtClean="0"/>
              <a:t>قرارات القمة</a:t>
            </a:r>
            <a:endParaRPr lang="en-US" altLang="en-US" smtClean="0"/>
          </a:p>
        </p:txBody>
      </p:sp>
      <p:sp>
        <p:nvSpPr>
          <p:cNvPr id="6147" name="Subtitle 2"/>
          <p:cNvSpPr>
            <a:spLocks noGrp="1"/>
          </p:cNvSpPr>
          <p:nvPr>
            <p:ph type="subTitle" idx="1"/>
          </p:nvPr>
        </p:nvSpPr>
        <p:spPr>
          <a:xfrm>
            <a:off x="457200" y="1981200"/>
            <a:ext cx="8001000" cy="4876800"/>
          </a:xfrm>
        </p:spPr>
        <p:txBody>
          <a:bodyPr/>
          <a:lstStyle/>
          <a:p>
            <a:pPr algn="just" rtl="1" eaLnBrk="1" hangingPunct="1">
              <a:buClr>
                <a:srgbClr val="FF0000"/>
              </a:buClr>
              <a:buSzPct val="95000"/>
              <a:buFont typeface="Wingdings" pitchFamily="2" charset="2"/>
              <a:buChar char="§"/>
              <a:defRPr/>
            </a:pPr>
            <a:r>
              <a:rPr lang="ar-SA" altLang="en-US" sz="2800" dirty="0" smtClean="0">
                <a:solidFill>
                  <a:srgbClr val="008000"/>
                </a:solidFill>
              </a:rPr>
              <a:t> </a:t>
            </a:r>
            <a:r>
              <a:rPr lang="ar-LY" altLang="en-US" sz="2800" dirty="0" smtClean="0">
                <a:solidFill>
                  <a:srgbClr val="008000"/>
                </a:solidFill>
              </a:rPr>
              <a:t> </a:t>
            </a:r>
            <a:r>
              <a:rPr lang="ar-LY" altLang="en-US" sz="2800" dirty="0" smtClean="0">
                <a:solidFill>
                  <a:schemeClr val="tx1"/>
                </a:solidFill>
              </a:rPr>
              <a:t>عبرت القرارات عن الوعي الرسمي العربي بأهمية الطاقة الذرية وبداية النهضة النووية العربية</a:t>
            </a:r>
            <a:endParaRPr lang="ar-SA" altLang="en-US" sz="2400" b="1" dirty="0" smtClean="0">
              <a:solidFill>
                <a:schemeClr val="tx1"/>
              </a:solidFill>
            </a:endParaRPr>
          </a:p>
          <a:p>
            <a:pPr lvl="1" algn="just" rtl="1" eaLnBrk="1" hangingPunct="1">
              <a:buClr>
                <a:srgbClr val="FF0000"/>
              </a:buClr>
              <a:buSzPct val="95000"/>
              <a:buFont typeface="Arial" charset="0"/>
              <a:buNone/>
              <a:defRPr/>
            </a:pPr>
            <a:r>
              <a:rPr lang="ar-SA" altLang="en-US" sz="3200" dirty="0" smtClean="0">
                <a:solidFill>
                  <a:schemeClr val="tx1"/>
                </a:solidFill>
              </a:rPr>
              <a:t>قامت الهيئة بالتعاون مع الأمانة العامة بوضع مشروع الاستراتيجية العربية للإستخدامات السلمية للطاقة الذرية حتى العام 2020</a:t>
            </a:r>
            <a:endParaRPr lang="ar-SA" altLang="en-US" sz="2400" b="1" dirty="0" smtClean="0">
              <a:solidFill>
                <a:schemeClr val="tx1"/>
              </a:solidFill>
            </a:endParaRPr>
          </a:p>
          <a:p>
            <a:pPr lvl="1" indent="-457200" algn="just" rtl="1" eaLnBrk="1" hangingPunct="1">
              <a:buClr>
                <a:srgbClr val="FF0000"/>
              </a:buClr>
              <a:buSzPct val="95000"/>
              <a:buFont typeface="Wingdings" panose="05000000000000000000" pitchFamily="2" charset="2"/>
              <a:buChar char="§"/>
              <a:defRPr/>
            </a:pPr>
            <a:r>
              <a:rPr lang="ar-SA" altLang="en-US" sz="2400" b="1" dirty="0" smtClean="0">
                <a:solidFill>
                  <a:schemeClr val="tx1"/>
                </a:solidFill>
              </a:rPr>
              <a:t>اعتماد</a:t>
            </a:r>
            <a:r>
              <a:rPr lang="ar-SA" altLang="en-US" sz="2200" b="1" dirty="0" smtClean="0">
                <a:solidFill>
                  <a:schemeClr val="tx1"/>
                </a:solidFill>
              </a:rPr>
              <a:t> </a:t>
            </a:r>
            <a:r>
              <a:rPr lang="ar-SA" altLang="en-US" sz="2400" b="1" dirty="0">
                <a:solidFill>
                  <a:schemeClr val="tx1"/>
                </a:solidFill>
              </a:rPr>
              <a:t>الاستراتيجية العربية للإستخدامات </a:t>
            </a:r>
            <a:r>
              <a:rPr lang="ar-TN" altLang="en-US" sz="2400" b="1" dirty="0" smtClean="0">
                <a:solidFill>
                  <a:schemeClr val="tx1"/>
                </a:solidFill>
              </a:rPr>
              <a:t> السلمية </a:t>
            </a:r>
            <a:r>
              <a:rPr lang="ar-SA" altLang="en-US" sz="2400" b="1" dirty="0" smtClean="0">
                <a:solidFill>
                  <a:schemeClr val="tx1"/>
                </a:solidFill>
              </a:rPr>
              <a:t>للطاقة </a:t>
            </a:r>
            <a:r>
              <a:rPr lang="ar-SA" altLang="en-US" sz="2400" b="1" dirty="0">
                <a:solidFill>
                  <a:schemeClr val="tx1"/>
                </a:solidFill>
              </a:rPr>
              <a:t>الذرية حتى العام   </a:t>
            </a:r>
            <a:r>
              <a:rPr lang="ar-SA" altLang="en-US" sz="2400" b="1" dirty="0" smtClean="0">
                <a:solidFill>
                  <a:schemeClr val="tx1"/>
                </a:solidFill>
              </a:rPr>
              <a:t>2020</a:t>
            </a:r>
            <a:r>
              <a:rPr lang="ar-EG" altLang="en-US" sz="2400" b="1" dirty="0" smtClean="0">
                <a:solidFill>
                  <a:schemeClr val="tx1"/>
                </a:solidFill>
              </a:rPr>
              <a:t> في قمة الدوحة</a:t>
            </a:r>
            <a:r>
              <a:rPr lang="ar-SA" altLang="en-US" sz="2400" b="1" dirty="0" smtClean="0">
                <a:solidFill>
                  <a:schemeClr val="tx1"/>
                </a:solidFill>
              </a:rPr>
              <a:t> </a:t>
            </a:r>
            <a:r>
              <a:rPr lang="ar-SA" altLang="en-US" sz="2400" b="1" dirty="0">
                <a:solidFill>
                  <a:srgbClr val="FF0000"/>
                </a:solidFill>
              </a:rPr>
              <a:t>والطلب من الجهات المختصة في الدول العربية وضع خطط وبرامج تفصيلية لما ورد بها </a:t>
            </a:r>
            <a:r>
              <a:rPr lang="ar-EG" altLang="en-US" sz="2400" b="1" dirty="0" smtClean="0">
                <a:solidFill>
                  <a:srgbClr val="FF0000"/>
                </a:solidFill>
              </a:rPr>
              <a:t>.</a:t>
            </a:r>
          </a:p>
          <a:p>
            <a:pPr algn="just" rtl="1" eaLnBrk="1" hangingPunct="1">
              <a:buClr>
                <a:srgbClr val="FF0000"/>
              </a:buClr>
              <a:buSzPct val="95000"/>
              <a:buFont typeface="Arial" charset="0"/>
              <a:buNone/>
              <a:defRPr/>
            </a:pPr>
            <a:endParaRPr lang="en-US" altLang="en-US" sz="2800" dirty="0" smtClean="0">
              <a:solidFill>
                <a:srgbClr val="008000"/>
              </a:solidFill>
            </a:endParaRPr>
          </a:p>
        </p:txBody>
      </p:sp>
      <p:grpSp>
        <p:nvGrpSpPr>
          <p:cNvPr id="7172" name="Group 45"/>
          <p:cNvGrpSpPr>
            <a:grpSpLocks/>
          </p:cNvGrpSpPr>
          <p:nvPr/>
        </p:nvGrpSpPr>
        <p:grpSpPr bwMode="auto">
          <a:xfrm>
            <a:off x="7315200" y="0"/>
            <a:ext cx="1676400" cy="1676400"/>
            <a:chOff x="4680" y="6498"/>
            <a:chExt cx="3402" cy="3402"/>
          </a:xfrm>
        </p:grpSpPr>
        <p:pic>
          <p:nvPicPr>
            <p:cNvPr id="7174"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7175"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7176"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7177"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7178"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7173" name="Picture 51"/>
          <p:cNvPicPr>
            <a:picLocks noChangeAspect="1" noChangeArrowheads="1"/>
          </p:cNvPicPr>
          <p:nvPr/>
        </p:nvPicPr>
        <p:blipFill>
          <a:blip r:embed="rId4"/>
          <a:srcRect/>
          <a:stretch>
            <a:fillRect/>
          </a:stretch>
        </p:blipFill>
        <p:spPr bwMode="auto">
          <a:xfrm>
            <a:off x="0" y="76200"/>
            <a:ext cx="205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981200" y="466725"/>
            <a:ext cx="5334000" cy="828675"/>
          </a:xfrm>
        </p:spPr>
        <p:txBody>
          <a:bodyPr anchor="t"/>
          <a:lstStyle/>
          <a:p>
            <a:pPr eaLnBrk="1" hangingPunct="1"/>
            <a:r>
              <a:rPr lang="ar-SA" altLang="en-US" sz="4000" smtClean="0"/>
              <a:t>الخطة التنفيذية للإستراتيجية</a:t>
            </a:r>
            <a:endParaRPr lang="en-US" altLang="en-US" sz="4000" smtClean="0"/>
          </a:p>
        </p:txBody>
      </p:sp>
      <p:sp>
        <p:nvSpPr>
          <p:cNvPr id="22531" name="Subtitle 2"/>
          <p:cNvSpPr>
            <a:spLocks noGrp="1"/>
          </p:cNvSpPr>
          <p:nvPr>
            <p:ph type="subTitle" idx="1"/>
          </p:nvPr>
        </p:nvSpPr>
        <p:spPr>
          <a:xfrm>
            <a:off x="838200" y="1828800"/>
            <a:ext cx="7304087" cy="4648200"/>
          </a:xfrm>
        </p:spPr>
        <p:txBody>
          <a:bodyPr rtlCol="0">
            <a:normAutofit fontScale="92500" lnSpcReduction="10000"/>
          </a:bodyPr>
          <a:lstStyle/>
          <a:p>
            <a:pPr algn="just" rtl="1" eaLnBrk="1" fontAlgn="auto" hangingPunct="1">
              <a:spcAft>
                <a:spcPts val="0"/>
              </a:spcAft>
              <a:buClr>
                <a:srgbClr val="FF0000"/>
              </a:buClr>
              <a:buSzPct val="106000"/>
              <a:buFont typeface="Wingdings" pitchFamily="2" charset="2"/>
              <a:buChar char="ü"/>
              <a:defRPr/>
            </a:pPr>
            <a:r>
              <a:rPr lang="ar-SA" altLang="en-US" dirty="0" smtClean="0">
                <a:solidFill>
                  <a:srgbClr val="008000"/>
                </a:solidFill>
              </a:rPr>
              <a:t> </a:t>
            </a:r>
            <a:r>
              <a:rPr lang="ar-SA" altLang="en-US" sz="3000" dirty="0" smtClean="0">
                <a:solidFill>
                  <a:schemeClr val="tx1"/>
                </a:solidFill>
              </a:rPr>
              <a:t>ومن أجل تنفيذ قرارات القمة والإستراتيجية وخاصة في شقِّها المتعلق بتوليد الكهرباء </a:t>
            </a:r>
            <a:r>
              <a:rPr lang="ar-LY" altLang="en-US" sz="3000" dirty="0" smtClean="0">
                <a:solidFill>
                  <a:schemeClr val="tx1"/>
                </a:solidFill>
              </a:rPr>
              <a:t>وإزالة ملوحة مياه البحر</a:t>
            </a:r>
            <a:r>
              <a:rPr lang="ar-SA" altLang="en-US" sz="3000" dirty="0" smtClean="0">
                <a:solidFill>
                  <a:schemeClr val="tx1"/>
                </a:solidFill>
              </a:rPr>
              <a:t>فقد دعت الهيئة لإجتماع لكبار المسؤلين عقبه إجتماع فني</a:t>
            </a:r>
            <a:r>
              <a:rPr lang="ar-LY" altLang="en-US" sz="3000" dirty="0" smtClean="0">
                <a:solidFill>
                  <a:schemeClr val="tx1"/>
                </a:solidFill>
              </a:rPr>
              <a:t> للخبراء</a:t>
            </a:r>
            <a:r>
              <a:rPr lang="ar-SA" altLang="en-US" sz="3000" dirty="0" smtClean="0">
                <a:solidFill>
                  <a:schemeClr val="tx1"/>
                </a:solidFill>
              </a:rPr>
              <a:t> وضعت من خلاله مشاريع مشتركة للتعاون العربي في ميدان الطاقة الذرية من شأنها التأسيس لنهضة نووية حقيقية في الوطن العربي</a:t>
            </a:r>
          </a:p>
          <a:p>
            <a:pPr algn="just" rtl="1" eaLnBrk="1" fontAlgn="auto" hangingPunct="1">
              <a:spcAft>
                <a:spcPts val="0"/>
              </a:spcAft>
              <a:buClr>
                <a:srgbClr val="FF0000"/>
              </a:buClr>
              <a:buSzPct val="106000"/>
              <a:buFont typeface="Wingdings" pitchFamily="2" charset="2"/>
              <a:buChar char="ü"/>
              <a:defRPr/>
            </a:pPr>
            <a:r>
              <a:rPr lang="ar-LY" altLang="en-US" sz="3000" dirty="0" smtClean="0">
                <a:solidFill>
                  <a:schemeClr val="tx1"/>
                </a:solidFill>
              </a:rPr>
              <a:t> </a:t>
            </a:r>
            <a:r>
              <a:rPr lang="ar-SA" altLang="en-US" sz="3000" dirty="0" smtClean="0">
                <a:solidFill>
                  <a:schemeClr val="tx1"/>
                </a:solidFill>
              </a:rPr>
              <a:t>تم</a:t>
            </a:r>
            <a:r>
              <a:rPr lang="ar-LY" altLang="en-US" sz="3000" dirty="0" smtClean="0">
                <a:solidFill>
                  <a:schemeClr val="tx1"/>
                </a:solidFill>
              </a:rPr>
              <a:t>ت</a:t>
            </a:r>
            <a:r>
              <a:rPr lang="ar-SA" altLang="en-US" sz="3000" dirty="0" smtClean="0">
                <a:solidFill>
                  <a:schemeClr val="tx1"/>
                </a:solidFill>
              </a:rPr>
              <a:t> </a:t>
            </a:r>
            <a:r>
              <a:rPr lang="ar-LY" altLang="en-US" sz="3000" dirty="0" smtClean="0">
                <a:solidFill>
                  <a:schemeClr val="tx1"/>
                </a:solidFill>
              </a:rPr>
              <a:t>صياغة تفصيلية للمشاريع و</a:t>
            </a:r>
            <a:r>
              <a:rPr lang="ar-SA" altLang="en-US" sz="3000" dirty="0" smtClean="0">
                <a:solidFill>
                  <a:schemeClr val="tx1"/>
                </a:solidFill>
              </a:rPr>
              <a:t>بيان مبرراتها وأهدافها وخططها التنفيذية والأنشطة المصاحبة لها والإجراءات اللازمة لتحقيقها والنتائج المتوقعة منها والميزانيات المطلوبة لتنفيذها</a:t>
            </a:r>
            <a:endParaRPr lang="ar-EG" altLang="en-US" sz="3000" dirty="0" smtClean="0">
              <a:solidFill>
                <a:schemeClr val="tx1"/>
              </a:solidFill>
            </a:endParaRPr>
          </a:p>
          <a:p>
            <a:pPr marL="0" lvl="1" algn="just" rtl="1" eaLnBrk="1" fontAlgn="auto" hangingPunct="1">
              <a:spcAft>
                <a:spcPts val="0"/>
              </a:spcAft>
              <a:buClr>
                <a:srgbClr val="FF0000"/>
              </a:buClr>
              <a:buSzPct val="106000"/>
              <a:buFont typeface="Wingdings" pitchFamily="2" charset="2"/>
              <a:buChar char="ü"/>
              <a:defRPr/>
            </a:pPr>
            <a:r>
              <a:rPr lang="ar-EG" altLang="en-US" sz="2400" b="1" dirty="0">
                <a:solidFill>
                  <a:srgbClr val="FF0000"/>
                </a:solidFill>
              </a:rPr>
              <a:t>شرعت الهيئة في تنفيذ الإستراتيجية منذ بداية 2010 وهي تحقق تقدماُ ملموساً فيها.</a:t>
            </a:r>
            <a:endParaRPr lang="ar-SA" altLang="en-US" sz="2400" b="1" dirty="0">
              <a:solidFill>
                <a:srgbClr val="FF0000"/>
              </a:solidFill>
            </a:endParaRPr>
          </a:p>
          <a:p>
            <a:pPr algn="just" rtl="1" eaLnBrk="1" fontAlgn="auto" hangingPunct="1">
              <a:spcAft>
                <a:spcPts val="0"/>
              </a:spcAft>
              <a:buClr>
                <a:srgbClr val="FF0000"/>
              </a:buClr>
              <a:buSzPct val="106000"/>
              <a:buFont typeface="Arial" charset="0"/>
              <a:buNone/>
              <a:defRPr/>
            </a:pPr>
            <a:endParaRPr lang="en-US" altLang="en-US" sz="3000" dirty="0" smtClean="0">
              <a:solidFill>
                <a:srgbClr val="0000CC"/>
              </a:solidFill>
            </a:endParaRPr>
          </a:p>
        </p:txBody>
      </p:sp>
      <p:grpSp>
        <p:nvGrpSpPr>
          <p:cNvPr id="8196" name="Group 45"/>
          <p:cNvGrpSpPr>
            <a:grpSpLocks/>
          </p:cNvGrpSpPr>
          <p:nvPr/>
        </p:nvGrpSpPr>
        <p:grpSpPr bwMode="auto">
          <a:xfrm>
            <a:off x="7620000" y="0"/>
            <a:ext cx="1371600" cy="1219200"/>
            <a:chOff x="4680" y="6498"/>
            <a:chExt cx="3402" cy="3402"/>
          </a:xfrm>
        </p:grpSpPr>
        <p:pic>
          <p:nvPicPr>
            <p:cNvPr id="8198"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8199"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8200"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8201"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8202"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8197" name="Picture 51"/>
          <p:cNvPicPr>
            <a:picLocks noChangeAspect="1" noChangeArrowheads="1"/>
          </p:cNvPicPr>
          <p:nvPr/>
        </p:nvPicPr>
        <p:blipFill>
          <a:blip r:embed="rId4"/>
          <a:srcRect/>
          <a:stretch>
            <a:fillRect/>
          </a:stretch>
        </p:blipFill>
        <p:spPr bwMode="auto">
          <a:xfrm>
            <a:off x="0" y="76201"/>
            <a:ext cx="1636293" cy="129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981200" y="466725"/>
            <a:ext cx="5334000" cy="828675"/>
          </a:xfrm>
        </p:spPr>
        <p:txBody>
          <a:bodyPr anchor="t"/>
          <a:lstStyle/>
          <a:p>
            <a:pPr eaLnBrk="1" hangingPunct="1"/>
            <a:r>
              <a:rPr lang="ar-LY" altLang="en-US" sz="4000" smtClean="0"/>
              <a:t>مشاريع التعاون العربي </a:t>
            </a:r>
            <a:endParaRPr lang="en-US" altLang="en-US" sz="4000" smtClean="0"/>
          </a:p>
        </p:txBody>
      </p:sp>
      <p:sp>
        <p:nvSpPr>
          <p:cNvPr id="31747" name="Subtitle 2"/>
          <p:cNvSpPr>
            <a:spLocks noGrp="1"/>
          </p:cNvSpPr>
          <p:nvPr>
            <p:ph type="subTitle" idx="1"/>
          </p:nvPr>
        </p:nvSpPr>
        <p:spPr>
          <a:xfrm>
            <a:off x="381000" y="1905000"/>
            <a:ext cx="7924800" cy="4724400"/>
          </a:xfrm>
        </p:spPr>
        <p:txBody>
          <a:bodyPr rtlCol="0">
            <a:normAutofit/>
          </a:bodyPr>
          <a:lstStyle/>
          <a:p>
            <a:pPr marL="447675" indent="-447675" algn="just" rtl="1" eaLnBrk="1" fontAlgn="auto" hangingPunct="1">
              <a:spcAft>
                <a:spcPts val="0"/>
              </a:spcAft>
              <a:buClr>
                <a:srgbClr val="FF0000"/>
              </a:buClr>
              <a:buSzPct val="101000"/>
              <a:buFont typeface="Wingdings" pitchFamily="2" charset="2"/>
              <a:buChar char="q"/>
              <a:defRPr/>
            </a:pPr>
            <a:r>
              <a:rPr lang="en-US" altLang="en-US" sz="2800" dirty="0" smtClean="0">
                <a:solidFill>
                  <a:schemeClr val="tx1"/>
                </a:solidFill>
              </a:rPr>
              <a:t> </a:t>
            </a:r>
            <a:r>
              <a:rPr lang="ar-SA" altLang="en-US" sz="2800" b="1" dirty="0" smtClean="0">
                <a:solidFill>
                  <a:schemeClr val="tx1"/>
                </a:solidFill>
              </a:rPr>
              <a:t>تعزيز الأطر التشريعية والرقابية للأنشطة النووية</a:t>
            </a:r>
            <a:r>
              <a:rPr lang="ar-LY" altLang="en-US" sz="2800" b="1" dirty="0" smtClean="0">
                <a:solidFill>
                  <a:schemeClr val="tx1"/>
                </a:solidFill>
              </a:rPr>
              <a:t> </a:t>
            </a:r>
            <a:r>
              <a:rPr lang="ar-SA" altLang="en-US" sz="2800" b="1" dirty="0" smtClean="0">
                <a:solidFill>
                  <a:schemeClr val="tx1"/>
                </a:solidFill>
              </a:rPr>
              <a:t>والإشعاعية للدول العربية</a:t>
            </a:r>
            <a:r>
              <a:rPr lang="ar-LY" altLang="en-US" sz="2800" b="1" dirty="0" smtClean="0">
                <a:solidFill>
                  <a:schemeClr val="tx1"/>
                </a:solidFill>
              </a:rPr>
              <a:t> </a:t>
            </a:r>
          </a:p>
          <a:p>
            <a:pPr marL="447675" indent="-447675" algn="just" rtl="1" eaLnBrk="1" fontAlgn="auto" hangingPunct="1">
              <a:spcAft>
                <a:spcPts val="0"/>
              </a:spcAft>
              <a:buClr>
                <a:srgbClr val="FF0000"/>
              </a:buClr>
              <a:buSzPct val="101000"/>
              <a:buFont typeface="Wingdings" pitchFamily="2" charset="2"/>
              <a:buChar char="q"/>
              <a:defRPr/>
            </a:pPr>
            <a:r>
              <a:rPr lang="ar-LY" altLang="en-US" sz="2800" b="1" dirty="0" smtClean="0">
                <a:solidFill>
                  <a:schemeClr val="tx1"/>
                </a:solidFill>
              </a:rPr>
              <a:t> تعزيز البنية الأساسية لبناء محطات نووية (دراسات الجدوى وتخطيط الطاقة وإختيار المواقع كمرحلة أولى)</a:t>
            </a:r>
          </a:p>
          <a:p>
            <a:pPr marL="447675" indent="-447675" algn="just" rtl="1" eaLnBrk="1" fontAlgn="auto" hangingPunct="1">
              <a:spcAft>
                <a:spcPts val="0"/>
              </a:spcAft>
              <a:buClr>
                <a:srgbClr val="FF0000"/>
              </a:buClr>
              <a:buSzPct val="101000"/>
              <a:buFont typeface="Wingdings" pitchFamily="2" charset="2"/>
              <a:buChar char="q"/>
              <a:defRPr/>
            </a:pPr>
            <a:r>
              <a:rPr lang="ar-SA" altLang="en-US" sz="2800" b="1" dirty="0" smtClean="0">
                <a:solidFill>
                  <a:schemeClr val="tx1"/>
                </a:solidFill>
              </a:rPr>
              <a:t> تعزيز القدرات الوطنية والعربية للإستجابة للطوارئ النووية والإشعاعية</a:t>
            </a:r>
            <a:endParaRPr lang="ar-LY" altLang="en-US" sz="2800" b="1" dirty="0" smtClean="0">
              <a:solidFill>
                <a:schemeClr val="tx1"/>
              </a:solidFill>
            </a:endParaRPr>
          </a:p>
          <a:p>
            <a:pPr marL="447675" indent="-447675" algn="just" rtl="1" eaLnBrk="1" fontAlgn="auto" hangingPunct="1">
              <a:spcAft>
                <a:spcPts val="0"/>
              </a:spcAft>
              <a:buClr>
                <a:srgbClr val="FF0000"/>
              </a:buClr>
              <a:buSzPct val="101000"/>
              <a:buFont typeface="Wingdings" pitchFamily="2" charset="2"/>
              <a:buChar char="q"/>
              <a:defRPr/>
            </a:pPr>
            <a:r>
              <a:rPr lang="ar-LY" altLang="en-US" sz="2800" b="1" dirty="0" smtClean="0">
                <a:solidFill>
                  <a:schemeClr val="tx1"/>
                </a:solidFill>
              </a:rPr>
              <a:t> </a:t>
            </a:r>
            <a:r>
              <a:rPr lang="ar-SA" altLang="en-US" sz="2800" b="1" dirty="0" smtClean="0">
                <a:solidFill>
                  <a:schemeClr val="tx1"/>
                </a:solidFill>
              </a:rPr>
              <a:t>الإدارة المتكاملة للنفايات المشعة</a:t>
            </a:r>
            <a:endParaRPr lang="ar-LY" altLang="en-US" sz="2800" b="1" dirty="0" smtClean="0">
              <a:solidFill>
                <a:schemeClr val="tx1"/>
              </a:solidFill>
            </a:endParaRPr>
          </a:p>
          <a:p>
            <a:pPr marL="447675" indent="-447675" algn="just" rtl="1" eaLnBrk="1" fontAlgn="auto" hangingPunct="1">
              <a:spcAft>
                <a:spcPts val="0"/>
              </a:spcAft>
              <a:buClr>
                <a:srgbClr val="FF0000"/>
              </a:buClr>
              <a:buSzPct val="101000"/>
              <a:buFont typeface="Wingdings" pitchFamily="2" charset="2"/>
              <a:buChar char="q"/>
              <a:defRPr/>
            </a:pPr>
            <a:r>
              <a:rPr lang="en-US" altLang="en-US" sz="2800" b="1" dirty="0" smtClean="0">
                <a:solidFill>
                  <a:schemeClr val="tx1"/>
                </a:solidFill>
              </a:rPr>
              <a:t> </a:t>
            </a:r>
            <a:r>
              <a:rPr lang="ar-SA" altLang="en-US" sz="2800" b="1" dirty="0" smtClean="0">
                <a:solidFill>
                  <a:schemeClr val="tx1"/>
                </a:solidFill>
              </a:rPr>
              <a:t>إدخال العلوم النووية في المؤسسات التعليمية</a:t>
            </a:r>
            <a:endParaRPr lang="en-US" altLang="en-US" sz="2800" b="1" dirty="0" smtClean="0">
              <a:solidFill>
                <a:schemeClr val="tx1"/>
              </a:solidFill>
            </a:endParaRPr>
          </a:p>
          <a:p>
            <a:pPr marL="447675" indent="-447675" algn="just" rtl="1" eaLnBrk="1" fontAlgn="auto" hangingPunct="1">
              <a:spcAft>
                <a:spcPts val="0"/>
              </a:spcAft>
              <a:buClr>
                <a:srgbClr val="FF0000"/>
              </a:buClr>
              <a:buSzPct val="106000"/>
              <a:defRPr/>
            </a:pPr>
            <a:endParaRPr lang="en-US" altLang="en-US" sz="2800" b="1" dirty="0" smtClean="0">
              <a:solidFill>
                <a:schemeClr val="tx2"/>
              </a:solidFill>
            </a:endParaRPr>
          </a:p>
        </p:txBody>
      </p:sp>
      <p:grpSp>
        <p:nvGrpSpPr>
          <p:cNvPr id="9220" name="Group 45"/>
          <p:cNvGrpSpPr>
            <a:grpSpLocks/>
          </p:cNvGrpSpPr>
          <p:nvPr/>
        </p:nvGrpSpPr>
        <p:grpSpPr bwMode="auto">
          <a:xfrm>
            <a:off x="7315200" y="0"/>
            <a:ext cx="1676400" cy="1676400"/>
            <a:chOff x="4680" y="6498"/>
            <a:chExt cx="3402" cy="3402"/>
          </a:xfrm>
        </p:grpSpPr>
        <p:pic>
          <p:nvPicPr>
            <p:cNvPr id="9222" name="Picture 46"/>
            <p:cNvPicPr preferRelativeResize="0">
              <a:picLocks noChangeAspect="1" noChangeArrowheads="1"/>
            </p:cNvPicPr>
            <p:nvPr/>
          </p:nvPicPr>
          <p:blipFill>
            <a:blip r:embed="rId2"/>
            <a:srcRect/>
            <a:stretch>
              <a:fillRect/>
            </a:stretch>
          </p:blipFill>
          <p:spPr bwMode="auto">
            <a:xfrm>
              <a:off x="4680" y="6498"/>
              <a:ext cx="3402" cy="3402"/>
            </a:xfrm>
            <a:prstGeom prst="rect">
              <a:avLst/>
            </a:prstGeom>
            <a:solidFill>
              <a:srgbClr val="339966"/>
            </a:solidFill>
            <a:ln w="9525">
              <a:noFill/>
              <a:miter lim="800000"/>
              <a:headEnd/>
              <a:tailEnd/>
            </a:ln>
          </p:spPr>
        </p:pic>
        <p:sp>
          <p:nvSpPr>
            <p:cNvPr id="9223" name="Oval 47"/>
            <p:cNvSpPr>
              <a:spLocks noChangeAspect="1" noChangeArrowheads="1"/>
            </p:cNvSpPr>
            <p:nvPr/>
          </p:nvSpPr>
          <p:spPr bwMode="auto">
            <a:xfrm>
              <a:off x="5150" y="6926"/>
              <a:ext cx="2503" cy="2361"/>
            </a:xfrm>
            <a:prstGeom prst="ellipse">
              <a:avLst/>
            </a:prstGeom>
            <a:noFill/>
            <a:ln w="19050">
              <a:solidFill>
                <a:srgbClr val="009A00"/>
              </a:solidFill>
              <a:round/>
              <a:headEnd/>
              <a:tailEnd/>
            </a:ln>
          </p:spPr>
          <p:txBody>
            <a:bodyPr/>
            <a:lstStyle/>
            <a:p>
              <a:pPr algn="ctr" rtl="1"/>
              <a:endParaRPr lang="en-US" altLang="en-US"/>
            </a:p>
          </p:txBody>
        </p:sp>
        <p:sp>
          <p:nvSpPr>
            <p:cNvPr id="9224" name="WordArt 48"/>
            <p:cNvSpPr>
              <a:spLocks noChangeAspect="1" noChangeArrowheads="1" noChangeShapeType="1" noTextEdit="1"/>
            </p:cNvSpPr>
            <p:nvPr/>
          </p:nvSpPr>
          <p:spPr bwMode="auto">
            <a:xfrm>
              <a:off x="5657" y="7166"/>
              <a:ext cx="1447" cy="617"/>
            </a:xfrm>
            <a:prstGeom prst="rect">
              <a:avLst/>
            </a:prstGeom>
          </p:spPr>
          <p:txBody>
            <a:bodyPr spcFirstLastPara="1" wrap="none" fromWordArt="1">
              <a:prstTxWarp prst="textArchUp">
                <a:avLst>
                  <a:gd name="adj" fmla="val 10800004"/>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جامعة الدول العربية</a:t>
              </a:r>
            </a:p>
          </p:txBody>
        </p:sp>
        <p:sp>
          <p:nvSpPr>
            <p:cNvPr id="9225" name="WordArt 49"/>
            <p:cNvSpPr>
              <a:spLocks noChangeAspect="1" noChangeArrowheads="1" noChangeShapeType="1" noTextEdit="1"/>
            </p:cNvSpPr>
            <p:nvPr/>
          </p:nvSpPr>
          <p:spPr bwMode="auto">
            <a:xfrm>
              <a:off x="5497" y="8060"/>
              <a:ext cx="1851" cy="1144"/>
            </a:xfrm>
            <a:prstGeom prst="rect">
              <a:avLst/>
            </a:prstGeom>
          </p:spPr>
          <p:txBody>
            <a:bodyPr spcFirstLastPara="1" wrap="none" fromWordArt="1">
              <a:prstTxWarp prst="textArchDown">
                <a:avLst>
                  <a:gd name="adj" fmla="val 21473496"/>
                </a:avLst>
              </a:prstTxWarp>
            </a:bodyPr>
            <a:lstStyle/>
            <a:p>
              <a:pPr algn="ctr" rtl="1"/>
              <a:r>
                <a:rPr lang="ar-TN" sz="2000" kern="10">
                  <a:ln w="9525">
                    <a:solidFill>
                      <a:srgbClr val="000000"/>
                    </a:solidFill>
                    <a:round/>
                    <a:headEnd/>
                    <a:tailEnd/>
                  </a:ln>
                  <a:solidFill>
                    <a:srgbClr val="000000"/>
                  </a:solidFill>
                  <a:latin typeface="Simplified Arabic"/>
                  <a:cs typeface="Simplified Arabic"/>
                </a:rPr>
                <a:t>الهيئة العربية للطاقة الذرية</a:t>
              </a:r>
            </a:p>
          </p:txBody>
        </p:sp>
        <p:pic>
          <p:nvPicPr>
            <p:cNvPr id="9226" name="Picture 50"/>
            <p:cNvPicPr preferRelativeResize="0">
              <a:picLocks noChangeAspect="1" noChangeArrowheads="1"/>
            </p:cNvPicPr>
            <p:nvPr/>
          </p:nvPicPr>
          <p:blipFill>
            <a:blip r:embed="rId3"/>
            <a:srcRect/>
            <a:stretch>
              <a:fillRect/>
            </a:stretch>
          </p:blipFill>
          <p:spPr bwMode="auto">
            <a:xfrm>
              <a:off x="5886" y="7434"/>
              <a:ext cx="1119" cy="1460"/>
            </a:xfrm>
            <a:prstGeom prst="rect">
              <a:avLst/>
            </a:prstGeom>
            <a:noFill/>
            <a:ln w="9525">
              <a:noFill/>
              <a:miter lim="800000"/>
              <a:headEnd/>
              <a:tailEnd/>
            </a:ln>
          </p:spPr>
        </p:pic>
      </p:grpSp>
      <p:pic>
        <p:nvPicPr>
          <p:cNvPr id="9221" name="Picture 51"/>
          <p:cNvPicPr>
            <a:picLocks noChangeAspect="1" noChangeArrowheads="1"/>
          </p:cNvPicPr>
          <p:nvPr/>
        </p:nvPicPr>
        <p:blipFill>
          <a:blip r:embed="rId4"/>
          <a:srcRect/>
          <a:stretch>
            <a:fillRect/>
          </a:stretch>
        </p:blipFill>
        <p:spPr bwMode="auto">
          <a:xfrm>
            <a:off x="0" y="76200"/>
            <a:ext cx="1905000" cy="1834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57200" y="122238"/>
            <a:ext cx="7543800" cy="1096962"/>
          </a:xfrm>
        </p:spPr>
        <p:txBody>
          <a:bodyPr/>
          <a:lstStyle/>
          <a:p>
            <a:pPr eaLnBrk="1" hangingPunct="1"/>
            <a:r>
              <a:rPr lang="ar-LY" altLang="ar-EG" sz="3200" b="1" smtClean="0">
                <a:solidFill>
                  <a:srgbClr val="7030A0"/>
                </a:solidFill>
              </a:rPr>
              <a:t>حالة استخدام الطاقة الذرية في الدول العربية</a:t>
            </a:r>
            <a:endParaRPr lang="en-US" altLang="ar-EG" sz="3200" b="1" smtClean="0">
              <a:solidFill>
                <a:srgbClr val="7030A0"/>
              </a:solidFill>
            </a:endParaRPr>
          </a:p>
        </p:txBody>
      </p:sp>
      <p:sp>
        <p:nvSpPr>
          <p:cNvPr id="3" name="Espace réservé du contenu 2"/>
          <p:cNvSpPr>
            <a:spLocks noGrp="1"/>
          </p:cNvSpPr>
          <p:nvPr>
            <p:ph idx="1"/>
          </p:nvPr>
        </p:nvSpPr>
        <p:spPr>
          <a:xfrm>
            <a:off x="381000" y="1066800"/>
            <a:ext cx="8229600" cy="5334000"/>
          </a:xfrm>
        </p:spPr>
        <p:txBody>
          <a:bodyPr>
            <a:noAutofit/>
          </a:bodyPr>
          <a:lstStyle/>
          <a:p>
            <a:pPr marL="0" indent="0" algn="r" rtl="1" eaLnBrk="1" hangingPunct="1">
              <a:spcBef>
                <a:spcPts val="1200"/>
              </a:spcBef>
              <a:buFont typeface="Arial" charset="0"/>
              <a:buChar char="•"/>
              <a:defRPr/>
            </a:pPr>
            <a:r>
              <a:rPr lang="ar-LY" sz="1000" dirty="0" smtClean="0">
                <a:solidFill>
                  <a:srgbClr val="000066"/>
                </a:solidFill>
              </a:rPr>
              <a:t> </a:t>
            </a:r>
            <a:r>
              <a:rPr lang="ar-LY" sz="2000" b="1" dirty="0" smtClean="0">
                <a:solidFill>
                  <a:srgbClr val="000066"/>
                </a:solidFill>
              </a:rPr>
              <a:t>الدول العربية ليست على نفس الدرجة من الإمكانيات</a:t>
            </a:r>
            <a:r>
              <a:rPr lang="en-US" sz="2000" b="1" dirty="0" smtClean="0">
                <a:solidFill>
                  <a:srgbClr val="000066"/>
                </a:solidFill>
              </a:rPr>
              <a:t> </a:t>
            </a:r>
            <a:r>
              <a:rPr lang="ar-LY" sz="2000" b="1" dirty="0" smtClean="0">
                <a:solidFill>
                  <a:srgbClr val="000066"/>
                </a:solidFill>
              </a:rPr>
              <a:t>والتطور في استخدام الطاقة النووية:</a:t>
            </a:r>
            <a:endParaRPr lang="ar-LY" sz="900" b="1" dirty="0" smtClean="0">
              <a:solidFill>
                <a:srgbClr val="000066"/>
              </a:solidFill>
            </a:endParaRPr>
          </a:p>
          <a:p>
            <a:pPr marL="0" indent="0" algn="r" rtl="1" eaLnBrk="1" hangingPunct="1">
              <a:spcBef>
                <a:spcPts val="1200"/>
              </a:spcBef>
              <a:buFont typeface="Wingdings" pitchFamily="2" charset="2"/>
              <a:buNone/>
              <a:defRPr/>
            </a:pPr>
            <a:r>
              <a:rPr lang="ar-LY" sz="2400" b="1" dirty="0" smtClean="0">
                <a:solidFill>
                  <a:srgbClr val="000066"/>
                </a:solidFill>
              </a:rPr>
              <a:t> </a:t>
            </a:r>
            <a:r>
              <a:rPr lang="ar-LY" sz="2400" b="1" u="sng" dirty="0" smtClean="0">
                <a:solidFill>
                  <a:srgbClr val="000066"/>
                </a:solidFill>
              </a:rPr>
              <a:t>الأنشطة:</a:t>
            </a:r>
          </a:p>
          <a:p>
            <a:pPr marL="349250" lvl="1" indent="0" algn="r" rtl="1" eaLnBrk="1" hangingPunct="1">
              <a:spcBef>
                <a:spcPts val="1200"/>
              </a:spcBef>
              <a:buFont typeface="Arial" charset="0"/>
              <a:buChar char="–"/>
              <a:defRPr/>
            </a:pPr>
            <a:r>
              <a:rPr lang="ar-LY" sz="1600" dirty="0" smtClean="0">
                <a:solidFill>
                  <a:srgbClr val="000066"/>
                </a:solidFill>
              </a:rPr>
              <a:t> </a:t>
            </a:r>
            <a:r>
              <a:rPr lang="ar-LY" sz="2400" dirty="0" smtClean="0">
                <a:solidFill>
                  <a:srgbClr val="000066"/>
                </a:solidFill>
              </a:rPr>
              <a:t>استخدام الأشعة المؤينة في الصناعة والزراعة والطب والبحث العلمي</a:t>
            </a:r>
          </a:p>
          <a:p>
            <a:pPr marL="349250" lvl="1" indent="0" algn="r" rtl="1" eaLnBrk="1" hangingPunct="1">
              <a:spcBef>
                <a:spcPts val="1200"/>
              </a:spcBef>
              <a:buFont typeface="Arial" charset="0"/>
              <a:buChar char="–"/>
              <a:defRPr/>
            </a:pPr>
            <a:r>
              <a:rPr lang="ar-LY" sz="2400" dirty="0" smtClean="0">
                <a:solidFill>
                  <a:srgbClr val="000066"/>
                </a:solidFill>
              </a:rPr>
              <a:t> انتاج، استيراد، </a:t>
            </a:r>
            <a:r>
              <a:rPr lang="ar-TN" sz="2400" dirty="0" smtClean="0">
                <a:solidFill>
                  <a:srgbClr val="000066"/>
                </a:solidFill>
              </a:rPr>
              <a:t>و في </a:t>
            </a:r>
            <a:r>
              <a:rPr lang="ar-LY" sz="2400" dirty="0" smtClean="0">
                <a:solidFill>
                  <a:srgbClr val="000066"/>
                </a:solidFill>
              </a:rPr>
              <a:t>بعض الأحيان تصدير النظائر المشعة</a:t>
            </a:r>
          </a:p>
          <a:p>
            <a:pPr marL="0" lvl="1" indent="0" algn="r" rtl="1" eaLnBrk="1" hangingPunct="1">
              <a:spcBef>
                <a:spcPts val="1200"/>
              </a:spcBef>
              <a:buFont typeface="Wingdings" pitchFamily="2" charset="2"/>
              <a:buNone/>
              <a:defRPr/>
            </a:pPr>
            <a:r>
              <a:rPr lang="ar-LY" sz="2400" b="1" u="sng" dirty="0" smtClean="0">
                <a:solidFill>
                  <a:srgbClr val="000066"/>
                </a:solidFill>
              </a:rPr>
              <a:t>المعدات:</a:t>
            </a:r>
          </a:p>
          <a:p>
            <a:pPr marL="295275" lvl="2" indent="0" algn="r" rtl="1" eaLnBrk="1" hangingPunct="1">
              <a:spcBef>
                <a:spcPts val="1200"/>
              </a:spcBef>
              <a:buFont typeface="Arial" charset="0"/>
              <a:buChar char="•"/>
              <a:defRPr/>
            </a:pPr>
            <a:r>
              <a:rPr lang="ar-LY" sz="2000" dirty="0" smtClean="0">
                <a:solidFill>
                  <a:srgbClr val="000066"/>
                </a:solidFill>
              </a:rPr>
              <a:t> معدات نووية وإشعاعية لأغراض مختلفة:</a:t>
            </a:r>
          </a:p>
          <a:p>
            <a:pPr marL="588963" lvl="3" indent="0" algn="r" rtl="1" eaLnBrk="1" hangingPunct="1">
              <a:spcBef>
                <a:spcPts val="1200"/>
              </a:spcBef>
              <a:buFont typeface="Arial" charset="0"/>
              <a:buChar char="–"/>
              <a:defRPr/>
            </a:pPr>
            <a:r>
              <a:rPr lang="ar-LY" dirty="0" smtClean="0">
                <a:solidFill>
                  <a:srgbClr val="000066"/>
                </a:solidFill>
              </a:rPr>
              <a:t> معدات للعلاج بالأشعة والطب النووي</a:t>
            </a:r>
          </a:p>
          <a:p>
            <a:pPr marL="588963" lvl="3" indent="0" algn="r" rtl="1" eaLnBrk="1" hangingPunct="1">
              <a:spcBef>
                <a:spcPts val="1200"/>
              </a:spcBef>
              <a:buFont typeface="Arial" charset="0"/>
              <a:buChar char="–"/>
              <a:defRPr/>
            </a:pPr>
            <a:r>
              <a:rPr lang="ar-LY" dirty="0" smtClean="0">
                <a:solidFill>
                  <a:srgbClr val="000066"/>
                </a:solidFill>
              </a:rPr>
              <a:t> مسرعات أيونية وإليكترونية للبحوث الأساسية والتحليل العناصري وإنتاج النظائر وغيرها من التطبيقات</a:t>
            </a:r>
          </a:p>
          <a:p>
            <a:pPr marL="588963" lvl="3" indent="0" algn="r" rtl="1" eaLnBrk="1" hangingPunct="1">
              <a:spcBef>
                <a:spcPts val="1200"/>
              </a:spcBef>
              <a:buFont typeface="Arial" charset="0"/>
              <a:buChar char="–"/>
              <a:defRPr/>
            </a:pPr>
            <a:r>
              <a:rPr lang="ar-EG" dirty="0" smtClean="0">
                <a:solidFill>
                  <a:srgbClr val="000066"/>
                </a:solidFill>
              </a:rPr>
              <a:t> </a:t>
            </a:r>
            <a:r>
              <a:rPr lang="ar-LY" dirty="0" smtClean="0">
                <a:solidFill>
                  <a:srgbClr val="000066"/>
                </a:solidFill>
              </a:rPr>
              <a:t>مشععات جاما ومصادر نيترونية</a:t>
            </a:r>
          </a:p>
          <a:p>
            <a:pPr marL="588963" lvl="3" indent="0" algn="r" rtl="1" eaLnBrk="1" hangingPunct="1">
              <a:spcBef>
                <a:spcPts val="1200"/>
              </a:spcBef>
              <a:buFont typeface="Arial" charset="0"/>
              <a:buChar char="–"/>
              <a:defRPr/>
            </a:pPr>
            <a:r>
              <a:rPr lang="ar-LY" dirty="0" smtClean="0">
                <a:solidFill>
                  <a:srgbClr val="000066"/>
                </a:solidFill>
              </a:rPr>
              <a:t> منشآت لإدارة النفايات المشعة ( تخزين و تخلص)</a:t>
            </a:r>
          </a:p>
          <a:p>
            <a:pPr marL="588963" lvl="3" indent="0" algn="r" rtl="1" eaLnBrk="1" hangingPunct="1">
              <a:spcBef>
                <a:spcPts val="1200"/>
              </a:spcBef>
              <a:buFont typeface="Arial" charset="0"/>
              <a:buNone/>
              <a:defRPr/>
            </a:pPr>
            <a:endParaRPr lang="ar-LY" dirty="0" smtClean="0">
              <a:solidFill>
                <a:srgbClr val="00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2632</TotalTime>
  <Words>3103</Words>
  <Application>Microsoft Office PowerPoint</Application>
  <PresentationFormat>On-screen Show (4:3)</PresentationFormat>
  <Paragraphs>480</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Custom Design</vt:lpstr>
      <vt:lpstr>Slide 1</vt:lpstr>
      <vt:lpstr>آفاق التعاون العربي الصيني في مجال الطاقة النووية</vt:lpstr>
      <vt:lpstr>Slide 3</vt:lpstr>
      <vt:lpstr>التوجه الرسمي</vt:lpstr>
      <vt:lpstr>التوجه الرسمي</vt:lpstr>
      <vt:lpstr>قرارات القمة</vt:lpstr>
      <vt:lpstr>الخطة التنفيذية للإستراتيجية</vt:lpstr>
      <vt:lpstr>مشاريع التعاون العربي </vt:lpstr>
      <vt:lpstr>حالة استخدام الطاقة الذرية في الدول العربية</vt:lpstr>
      <vt:lpstr>مفاعلات الأبحاث في الدول العربية</vt:lpstr>
      <vt:lpstr>Slide 11</vt:lpstr>
      <vt:lpstr>الوضع الحالي لتوليد الكهرباء  النووية في العالم   </vt:lpstr>
      <vt:lpstr>Slide 13</vt:lpstr>
      <vt:lpstr>Slide 14</vt:lpstr>
      <vt:lpstr>Slide 15</vt:lpstr>
      <vt:lpstr>Slide 16</vt:lpstr>
      <vt:lpstr>Slide 17</vt:lpstr>
      <vt:lpstr>التحديات التي تواجه الدول العربية في استخدام الطاقة النووية</vt:lpstr>
      <vt:lpstr>التحديات التي تواجه الدول العربية في استخدام الطاقة النووية</vt:lpstr>
      <vt:lpstr>تحدي تأمين الوقود النووي</vt:lpstr>
      <vt:lpstr>المبادرات الدولية للتزود بالوقود</vt:lpstr>
      <vt:lpstr>الإستدامة والأطر التشريعية  والأمان والطوارئ</vt:lpstr>
      <vt:lpstr>تنمية الكوادر البشرية وبناء القدرات</vt:lpstr>
      <vt:lpstr>نقل المعرفة وبناء ثقافة الأمان</vt:lpstr>
      <vt:lpstr>المشاريع الوطنية العربية  لبناء محطات قوى نووية</vt:lpstr>
      <vt:lpstr>  المشاريع النووية العربية الحالية</vt:lpstr>
      <vt:lpstr>آفاق التعاون العربي الصيني </vt:lpstr>
      <vt:lpstr>آفاق التعاون العربي الصيني </vt:lpstr>
      <vt:lpstr>البرامج المنفذة </vt:lpstr>
      <vt:lpstr>البرامج المنفذة تحت مظلة مذكرة التفاهم بين الجامعة العربية وهيئة الطاقة الصينية</vt:lpstr>
      <vt:lpstr>البرامج المنفذة </vt:lpstr>
      <vt:lpstr>Slide 32</vt:lpstr>
      <vt:lpstr>مذكرة التفاهم بين الهيئة العربية للطاقة الذرية والسلطة الصينية للطاقة الذرية</vt:lpstr>
      <vt:lpstr>توقيع مذكرة التفاهم بين الهيئة العربية والسلطة الصينية للطاقة الذرية - بيكين 24/05/2017</vt:lpstr>
      <vt:lpstr>مذكرة التفاهم بين الهيئة العربية والسلطة الصينية للطاقة الذرية</vt:lpstr>
      <vt:lpstr>مشروع  إنشاء محاكي لمفاعلات القوى لتدريب وتأهيل  العاملين في برامج القدرة النووية العربية</vt:lpstr>
      <vt:lpstr>Slide 37</vt:lpstr>
      <vt:lpstr>مشروع  إنشاء محاكي لمفاعلات القوى لتدريب وتأهيل  العاملين في برامج القدرة النووية العربية</vt:lpstr>
      <vt:lpstr>التقدم الحاصل في المشروع</vt:lpstr>
      <vt:lpstr>التقدم الحاصل في المشروع</vt:lpstr>
      <vt:lpstr>مشروع  إنشاء محاكي لمفاعلات القوى لتدريب وتأهيل  العاملين في برامج القدرة النووية العربية</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Emad Essa</dc:creator>
  <cp:lastModifiedBy>General Director</cp:lastModifiedBy>
  <cp:revision>67</cp:revision>
  <dcterms:created xsi:type="dcterms:W3CDTF">2014-10-12T22:24:36Z</dcterms:created>
  <dcterms:modified xsi:type="dcterms:W3CDTF">2018-10-31T08:32:10Z</dcterms:modified>
</cp:coreProperties>
</file>